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6858000" cx="12192000"/>
  <p:notesSz cx="6858000" cy="9144000"/>
  <p:embeddedFontLst>
    <p:embeddedFont>
      <p:font typeface="Arim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3F99DF7F-8282-4880-B8AF-5AFAE1E59CBE}">
  <a:tblStyle styleId="{3F99DF7F-8282-4880-B8AF-5AFAE1E59CBE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Arimo-bold.fntdata"/><Relationship Id="rId72" Type="http://schemas.openxmlformats.org/officeDocument/2006/relationships/font" Target="fonts/Arimo-regular.fntdata"/><Relationship Id="rId31" Type="http://schemas.openxmlformats.org/officeDocument/2006/relationships/slide" Target="slides/slide26.xml"/><Relationship Id="rId75" Type="http://schemas.openxmlformats.org/officeDocument/2006/relationships/font" Target="fonts/Arimo-boldItalic.fntdata"/><Relationship Id="rId30" Type="http://schemas.openxmlformats.org/officeDocument/2006/relationships/slide" Target="slides/slide25.xml"/><Relationship Id="rId74" Type="http://schemas.openxmlformats.org/officeDocument/2006/relationships/font" Target="fonts/Arimo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Shape 5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Shape 7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Shape 8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Shape 9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Shape 9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Shape 10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Shape 11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Shape 12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Shape 13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Shape 1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Shape 14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Shape 15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Shape 16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Shape 17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Shape 17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Shape 17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Shape 18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Shape 19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Shape 19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Shape 20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Shape 20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Shape 20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Shape 2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Shape 2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Shape 2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Shape 2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Shape 22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Shape 2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Shape 23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Shape 2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Shape 24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Shape 25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Shape 25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Shape 25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Shape 25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Shape 26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Shape 26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Shape 27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1" name="Shape 27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Shape 27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Shape 27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Shape 28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Shape 28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Shape 29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7" name="Shape 29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Shape 30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1" name="Shape 30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Shape 3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Shape 31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Shape 3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Shape 3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Shape 3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Shape 32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Shape 3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Shape 3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Shape 32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8" name="Shape 32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Shape 3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Shape 33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Shape 33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4" name="Shape 335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Shape 34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4" name="Shape 34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Shape 346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3" name="Shape 346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6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Shape 3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8" name="Shape 35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Shape 35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9" name="Shape 35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Shape 36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Shape 36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presentation/d/17HJ8B84uGzs_8vDNa4f6cCGgwHAh4d_n1P6zT_YLh8E/edit#slide=id.p4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3" Type="http://schemas.openxmlformats.org/officeDocument/2006/relationships/image" Target="../media/image15.png"/><Relationship Id="rId12" Type="http://schemas.openxmlformats.org/officeDocument/2006/relationships/image" Target="../media/image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png"/><Relationship Id="rId4" Type="http://schemas.openxmlformats.org/officeDocument/2006/relationships/image" Target="../media/image02.jpg"/><Relationship Id="rId9" Type="http://schemas.openxmlformats.org/officeDocument/2006/relationships/image" Target="../media/image07.jpg"/><Relationship Id="rId5" Type="http://schemas.openxmlformats.org/officeDocument/2006/relationships/image" Target="../media/image00.jpg"/><Relationship Id="rId6" Type="http://schemas.openxmlformats.org/officeDocument/2006/relationships/image" Target="../media/image04.jpg"/><Relationship Id="rId7" Type="http://schemas.openxmlformats.org/officeDocument/2006/relationships/image" Target="../media/image06.jpg"/><Relationship Id="rId8" Type="http://schemas.openxmlformats.org/officeDocument/2006/relationships/image" Target="../media/image08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Relationship Id="rId4" Type="http://schemas.openxmlformats.org/officeDocument/2006/relationships/image" Target="../media/image02.jpg"/><Relationship Id="rId9" Type="http://schemas.openxmlformats.org/officeDocument/2006/relationships/image" Target="../media/image07.jpg"/><Relationship Id="rId5" Type="http://schemas.openxmlformats.org/officeDocument/2006/relationships/image" Target="../media/image00.jpg"/><Relationship Id="rId6" Type="http://schemas.openxmlformats.org/officeDocument/2006/relationships/image" Target="../media/image04.jpg"/><Relationship Id="rId7" Type="http://schemas.openxmlformats.org/officeDocument/2006/relationships/image" Target="../media/image06.jpg"/><Relationship Id="rId8" Type="http://schemas.openxmlformats.org/officeDocument/2006/relationships/image" Target="../media/image08.jp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09.png"/><Relationship Id="rId10" Type="http://schemas.openxmlformats.org/officeDocument/2006/relationships/image" Target="../media/image12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png"/><Relationship Id="rId4" Type="http://schemas.openxmlformats.org/officeDocument/2006/relationships/image" Target="../media/image02.jpg"/><Relationship Id="rId9" Type="http://schemas.openxmlformats.org/officeDocument/2006/relationships/image" Target="../media/image07.jpg"/><Relationship Id="rId14" Type="http://schemas.openxmlformats.org/officeDocument/2006/relationships/image" Target="../media/image17.png"/><Relationship Id="rId5" Type="http://schemas.openxmlformats.org/officeDocument/2006/relationships/image" Target="../media/image00.jpg"/><Relationship Id="rId6" Type="http://schemas.openxmlformats.org/officeDocument/2006/relationships/image" Target="../media/image04.jpg"/><Relationship Id="rId7" Type="http://schemas.openxmlformats.org/officeDocument/2006/relationships/image" Target="../media/image06.jpg"/><Relationship Id="rId8" Type="http://schemas.openxmlformats.org/officeDocument/2006/relationships/image" Target="../media/image0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Relationship Id="rId4" Type="http://schemas.openxmlformats.org/officeDocument/2006/relationships/image" Target="../media/image18.jp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Relationship Id="rId4" Type="http://schemas.openxmlformats.org/officeDocument/2006/relationships/image" Target="../media/image18.jp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3.png"/><Relationship Id="rId4" Type="http://schemas.openxmlformats.org/officeDocument/2006/relationships/image" Target="../media/image19.jpg"/><Relationship Id="rId9" Type="http://schemas.openxmlformats.org/officeDocument/2006/relationships/image" Target="../media/image26.png"/><Relationship Id="rId15" Type="http://schemas.openxmlformats.org/officeDocument/2006/relationships/image" Target="../media/image09.png"/><Relationship Id="rId14" Type="http://schemas.openxmlformats.org/officeDocument/2006/relationships/image" Target="../media/image12.png"/><Relationship Id="rId16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4.jpg"/><Relationship Id="rId7" Type="http://schemas.openxmlformats.org/officeDocument/2006/relationships/image" Target="../media/image22.jpg"/><Relationship Id="rId8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3.png"/><Relationship Id="rId4" Type="http://schemas.openxmlformats.org/officeDocument/2006/relationships/image" Target="../media/image19.jpg"/><Relationship Id="rId9" Type="http://schemas.openxmlformats.org/officeDocument/2006/relationships/image" Target="../media/image26.png"/><Relationship Id="rId15" Type="http://schemas.openxmlformats.org/officeDocument/2006/relationships/image" Target="../media/image09.png"/><Relationship Id="rId14" Type="http://schemas.openxmlformats.org/officeDocument/2006/relationships/image" Target="../media/image12.png"/><Relationship Id="rId16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4.jpg"/><Relationship Id="rId7" Type="http://schemas.openxmlformats.org/officeDocument/2006/relationships/image" Target="../media/image22.jpg"/><Relationship Id="rId8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3.png"/><Relationship Id="rId4" Type="http://schemas.openxmlformats.org/officeDocument/2006/relationships/image" Target="../media/image19.jpg"/><Relationship Id="rId9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24.jpg"/><Relationship Id="rId7" Type="http://schemas.openxmlformats.org/officeDocument/2006/relationships/image" Target="../media/image22.jpg"/><Relationship Id="rId8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0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3.png"/><Relationship Id="rId4" Type="http://schemas.openxmlformats.org/officeDocument/2006/relationships/image" Target="../media/image33.png"/><Relationship Id="rId9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2.gif"/><Relationship Id="rId8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3.png"/><Relationship Id="rId4" Type="http://schemas.openxmlformats.org/officeDocument/2006/relationships/image" Target="../media/image41.jpg"/><Relationship Id="rId5" Type="http://schemas.openxmlformats.org/officeDocument/2006/relationships/image" Target="../media/image11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3.png"/><Relationship Id="rId4" Type="http://schemas.openxmlformats.org/officeDocument/2006/relationships/image" Target="../media/image41.jpg"/><Relationship Id="rId9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37.jpg"/><Relationship Id="rId7" Type="http://schemas.openxmlformats.org/officeDocument/2006/relationships/image" Target="../media/image40.jpg"/><Relationship Id="rId8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3.png"/><Relationship Id="rId4" Type="http://schemas.openxmlformats.org/officeDocument/2006/relationships/image" Target="../media/image41.jpg"/><Relationship Id="rId5" Type="http://schemas.openxmlformats.org/officeDocument/2006/relationships/image" Target="../media/image11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3.png"/><Relationship Id="rId4" Type="http://schemas.openxmlformats.org/officeDocument/2006/relationships/image" Target="../media/image41.jpg"/><Relationship Id="rId5" Type="http://schemas.openxmlformats.org/officeDocument/2006/relationships/image" Target="../media/image11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10.png"/><Relationship Id="rId13" Type="http://schemas.openxmlformats.org/officeDocument/2006/relationships/image" Target="../media/image15.png"/><Relationship Id="rId12" Type="http://schemas.openxmlformats.org/officeDocument/2006/relationships/image" Target="../media/image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3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Relationship Id="rId1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6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3.png"/><Relationship Id="rId4" Type="http://schemas.openxmlformats.org/officeDocument/2006/relationships/image" Target="../media/image10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3.png"/><Relationship Id="rId4" Type="http://schemas.openxmlformats.org/officeDocument/2006/relationships/image" Target="../media/image52.png"/><Relationship Id="rId5" Type="http://schemas.openxmlformats.org/officeDocument/2006/relationships/image" Target="../media/image11.png"/><Relationship Id="rId6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3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11.png"/><Relationship Id="rId8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3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48.png"/><Relationship Id="rId7" Type="http://schemas.openxmlformats.org/officeDocument/2006/relationships/image" Target="../media/image11.png"/><Relationship Id="rId8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3.png"/><Relationship Id="rId4" Type="http://schemas.openxmlformats.org/officeDocument/2006/relationships/image" Target="../media/image50.png"/><Relationship Id="rId5" Type="http://schemas.openxmlformats.org/officeDocument/2006/relationships/image" Target="../media/image41.jpg"/><Relationship Id="rId6" Type="http://schemas.openxmlformats.org/officeDocument/2006/relationships/image" Target="../media/image48.png"/><Relationship Id="rId7" Type="http://schemas.openxmlformats.org/officeDocument/2006/relationships/image" Target="../media/image11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3.png"/><Relationship Id="rId4" Type="http://schemas.openxmlformats.org/officeDocument/2006/relationships/image" Target="../media/image41.jpg"/><Relationship Id="rId5" Type="http://schemas.openxmlformats.org/officeDocument/2006/relationships/image" Target="../media/image11.png"/><Relationship Id="rId6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03.png"/><Relationship Id="rId4" Type="http://schemas.openxmlformats.org/officeDocument/2006/relationships/image" Target="../media/image41.jp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11.png"/><Relationship Id="rId8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49.png"/><Relationship Id="rId13" Type="http://schemas.openxmlformats.org/officeDocument/2006/relationships/image" Target="../media/image53.png"/><Relationship Id="rId12" Type="http://schemas.openxmlformats.org/officeDocument/2006/relationships/image" Target="../media/image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03.png"/><Relationship Id="rId4" Type="http://schemas.openxmlformats.org/officeDocument/2006/relationships/image" Target="../media/image02.jpg"/><Relationship Id="rId9" Type="http://schemas.openxmlformats.org/officeDocument/2006/relationships/image" Target="../media/image07.jpg"/><Relationship Id="rId14" Type="http://schemas.openxmlformats.org/officeDocument/2006/relationships/image" Target="../media/image11.png"/><Relationship Id="rId5" Type="http://schemas.openxmlformats.org/officeDocument/2006/relationships/image" Target="../media/image00.jpg"/><Relationship Id="rId6" Type="http://schemas.openxmlformats.org/officeDocument/2006/relationships/image" Target="../media/image04.jpg"/><Relationship Id="rId7" Type="http://schemas.openxmlformats.org/officeDocument/2006/relationships/image" Target="../media/image06.jpg"/><Relationship Id="rId8" Type="http://schemas.openxmlformats.org/officeDocument/2006/relationships/image" Target="../media/image08.jp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49.png"/><Relationship Id="rId13" Type="http://schemas.openxmlformats.org/officeDocument/2006/relationships/image" Target="../media/image53.png"/><Relationship Id="rId12" Type="http://schemas.openxmlformats.org/officeDocument/2006/relationships/image" Target="../media/image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03.png"/><Relationship Id="rId4" Type="http://schemas.openxmlformats.org/officeDocument/2006/relationships/image" Target="../media/image02.jpg"/><Relationship Id="rId9" Type="http://schemas.openxmlformats.org/officeDocument/2006/relationships/image" Target="../media/image07.jpg"/><Relationship Id="rId14" Type="http://schemas.openxmlformats.org/officeDocument/2006/relationships/image" Target="../media/image11.png"/><Relationship Id="rId5" Type="http://schemas.openxmlformats.org/officeDocument/2006/relationships/image" Target="../media/image00.jpg"/><Relationship Id="rId6" Type="http://schemas.openxmlformats.org/officeDocument/2006/relationships/image" Target="../media/image04.jpg"/><Relationship Id="rId7" Type="http://schemas.openxmlformats.org/officeDocument/2006/relationships/image" Target="../media/image06.jpg"/><Relationship Id="rId8" Type="http://schemas.openxmlformats.org/officeDocument/2006/relationships/image" Target="../media/image08.jp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49.png"/><Relationship Id="rId13" Type="http://schemas.openxmlformats.org/officeDocument/2006/relationships/image" Target="../media/image53.png"/><Relationship Id="rId12" Type="http://schemas.openxmlformats.org/officeDocument/2006/relationships/image" Target="../media/image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03.png"/><Relationship Id="rId4" Type="http://schemas.openxmlformats.org/officeDocument/2006/relationships/image" Target="../media/image02.jpg"/><Relationship Id="rId9" Type="http://schemas.openxmlformats.org/officeDocument/2006/relationships/image" Target="../media/image07.jpg"/><Relationship Id="rId14" Type="http://schemas.openxmlformats.org/officeDocument/2006/relationships/image" Target="../media/image11.png"/><Relationship Id="rId5" Type="http://schemas.openxmlformats.org/officeDocument/2006/relationships/image" Target="../media/image00.jpg"/><Relationship Id="rId6" Type="http://schemas.openxmlformats.org/officeDocument/2006/relationships/image" Target="../media/image04.jpg"/><Relationship Id="rId7" Type="http://schemas.openxmlformats.org/officeDocument/2006/relationships/image" Target="../media/image06.jpg"/><Relationship Id="rId8" Type="http://schemas.openxmlformats.org/officeDocument/2006/relationships/image" Target="../media/image08.jp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49.png"/><Relationship Id="rId13" Type="http://schemas.openxmlformats.org/officeDocument/2006/relationships/image" Target="../media/image53.png"/><Relationship Id="rId12" Type="http://schemas.openxmlformats.org/officeDocument/2006/relationships/image" Target="../media/image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3.png"/><Relationship Id="rId4" Type="http://schemas.openxmlformats.org/officeDocument/2006/relationships/image" Target="../media/image02.jpg"/><Relationship Id="rId9" Type="http://schemas.openxmlformats.org/officeDocument/2006/relationships/image" Target="../media/image07.jpg"/><Relationship Id="rId14" Type="http://schemas.openxmlformats.org/officeDocument/2006/relationships/image" Target="../media/image11.png"/><Relationship Id="rId5" Type="http://schemas.openxmlformats.org/officeDocument/2006/relationships/image" Target="../media/image00.jpg"/><Relationship Id="rId6" Type="http://schemas.openxmlformats.org/officeDocument/2006/relationships/image" Target="../media/image04.jpg"/><Relationship Id="rId7" Type="http://schemas.openxmlformats.org/officeDocument/2006/relationships/image" Target="../media/image06.jpg"/><Relationship Id="rId8" Type="http://schemas.openxmlformats.org/officeDocument/2006/relationships/image" Target="../media/image0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0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21.png"/><Relationship Id="rId7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0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0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3.png"/><Relationship Id="rId4" Type="http://schemas.openxmlformats.org/officeDocument/2006/relationships/image" Target="../media/image41.jp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0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0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메일 v1.8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2016.04.07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Edan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636104" y="365759"/>
            <a:ext cx="4567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정의1-5 메일 타입 별 포함 내용 분류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247454" y="954379"/>
            <a:ext cx="1983235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유저 간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사람의 프로필사진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작성한 메일 내용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247453" y="3923582"/>
            <a:ext cx="3244893" cy="192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종류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전투가 벌어진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승패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전투가 벌어진 위치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벌인 영주 타운의 좌표(공격/수비 둘 다)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벌인 영주의 연맹 약어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벌인 영주의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일러스트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자원의 종류와 수량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결과 및 전투 기록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494266" y="953925"/>
            <a:ext cx="2032929" cy="1107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1:다수 유저 간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사람의 프로필사진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함께 받은 사람의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작성한 메일 내용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280382" y="2427022"/>
            <a:ext cx="1806904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보고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결과(성공/실패)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한 곳의 위치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정찰을 한 시간.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일러스트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결과에 대한 내용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5348578" y="954379"/>
            <a:ext cx="2739853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사냥한 몬스터의 종류(일반/레이드)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사냥을 한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몬스터의 정보(레벨, 종류, 전투력, 이름)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사냥의 성공/실패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사냥을 한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사냥에 대한 보상 정보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사냥의 결과 기록(전투기록)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5348578" y="2447097"/>
            <a:ext cx="2492990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채집결과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채집한 자원 오브젝트 종류 및 레벨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채집한 자원 오브젝트 좌표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자원 및 아이템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채집이 끝나서 복귀 한 시간.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8160453" y="953925"/>
            <a:ext cx="1935144" cy="118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발송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여부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 아이템 이름 및 수량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일러스트?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8160453" y="2427022"/>
            <a:ext cx="1973616" cy="1031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연맹/연합 전체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제목(연맹/연합 공지)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프로필 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아이템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247453" y="2427022"/>
            <a:ext cx="1983235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당한 정찰 보고 메일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결과(성공/실패)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당한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일러스트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정찰한 영주 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정찰한 영주의 연맹 약어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당한 내용의 텍스트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5747146" y="4186133"/>
            <a:ext cx="4682566" cy="3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연맹 가입 보너스 메일 관련 내용은 </a:t>
            </a: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연맹_시스템메일 기획서</a:t>
            </a: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참조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636104" y="365760"/>
            <a:ext cx="2855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분류</a:t>
            </a:r>
          </a:p>
        </p:txBody>
      </p:sp>
      <p:graphicFrame>
        <p:nvGraphicFramePr>
          <p:cNvPr id="161" name="Shape 161"/>
          <p:cNvGraphicFramePr/>
          <p:nvPr/>
        </p:nvGraphicFramePr>
        <p:xfrm>
          <a:off x="869050" y="757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{3F99DF7F-8282-4880-B8AF-5AFAE1E59CBE}</a:tableStyleId>
              </a:tblPr>
              <a:tblGrid>
                <a:gridCol w="1646100"/>
                <a:gridCol w="2954775"/>
                <a:gridCol w="837900"/>
              </a:tblGrid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700" u="none" cap="none" strike="noStrike"/>
                        <a:t>메일 분류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포함되는 메일 종류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UI 분류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개인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유저 개인간의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Message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단체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다수의 유저가 볼 수 있는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Message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유저 아이템 첨부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유저가 아이템을 첨부하여 보낸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619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연맹/연합 시스템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등급 상승 / 하락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기술 연구 시작 / 완료(삭제?)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 초대 / 초대 거절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가입 승인/거절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공헌랭킹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강제퇴출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맹주 변경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지령(6종 예정)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연맹 가입 보너스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공격 전투 승리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한 타운 전투  승리. 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포함된 집결부대의 타운 승리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공격 전투 패배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한 타운 전투 패배, 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포함된 집결부대의 타운 전투 패배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방어 실패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 타운에서 벌어진 전투에서 패배,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지원을 보낸 타운에서 벌어진 전투에서 패배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타운 방어 성공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내 타운에서 벌어진 전투에서 패배,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내가 지원을 보낸 타운에서 벌어진 전투에서 패배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자원지, 캠프 전투(승패 포함)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자원지와 캠프에서 벌어진 모든 공격에 대한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정찰(하는것, 당하는것 포함)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정찰한 결과 메일, 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내가 정찰 당한 것에 대한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Battle Report</a:t>
                      </a:r>
                    </a:p>
                  </a:txBody>
                  <a:tcPr marT="91425" marB="91425" marR="91425" marL="91425"/>
                </a:tc>
              </a:tr>
              <a:tr h="238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유적 탐사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던전 탐사의  결과를 보여 준다.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33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업데이트 공지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업데이트에 대한 공지 메일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업데이트에 대한 보상이 포함된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2" name="Shape 162"/>
          <p:cNvGraphicFramePr/>
          <p:nvPr/>
        </p:nvGraphicFramePr>
        <p:xfrm>
          <a:off x="6715859" y="735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{3F99DF7F-8282-4880-B8AF-5AFAE1E59CBE}</a:tableStyleId>
              </a:tblPr>
              <a:tblGrid>
                <a:gridCol w="1639950"/>
                <a:gridCol w="3023350"/>
                <a:gridCol w="755175"/>
              </a:tblGrid>
              <a:tr h="255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700" u="none" cap="none" strike="noStrike"/>
                        <a:t>메일 분류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포함되는 메일 종류</a:t>
                      </a: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27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일반 개인 공지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운영상의 이슈 등으로 개인을 대상으로 보내는 시스템 메일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운영상의 이슈 등으로 개인을 대상으로 한 보상이 포함된 시스템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27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일반 전체 공지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대륙에 속한 모든 플레이어를 대상으로 한 공지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시스템 알림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각 대륙별 모든 유저에게 일괄 적으로 적용되는 이벤트의 시작/종료 알림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개인 알림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이벤트의 진행상황등으로 유저 개인에게 개별 발송되는 메일</a:t>
                      </a: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이벤트의 진행 상황등으로 유저 개인별로 차등 지급되는 아이템 첨부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유저가 보내는 아이템 첨부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유저가 유저에게 보내는 아이템이 첨부된 메일(아이템 사용)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System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최초 토벌 성공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몬스터를 최초로 처치 했을 때의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토벌 성공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토벌에 성공했을대의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5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토벌 실패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토벌에 실패했을 때의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레이드 성공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레이드 성공에 대한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/>
                        <a:t>몬스터 레이드 실패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몬스터 레이드 실패에 대한 결과 보고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자원 채집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자원 채집에 대한 결과 메일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/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  <a:tr h="27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필드 보물상자 획득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필드의 보물상자를 채집한 결과 보고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Resource &amp; Suppression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정의1-4 메일 ui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573783" y="718204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메일/읽지 않은 메일 알림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메일이 온 경우 UI에서 보이도록 알림을 준다.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UI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분류 탭 UI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읽지 않은 상태일 경우 UI에서 읽지 않은 메일이 있음을 표시해 준다.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읽지 않은 메일 표시는 아이콘으로만 한다.(안읽은 메일 숫자 표시x)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메일 표시와 읽지 않은 메일은 유저가 메일의 내용을 확인 하거나 읽음 처리액션을 하기 전까지 계속 유효하다.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하위탭에 읽지 않은 메일 표시가 있을 경우 상위메뉴의 읽지 않은 메일 표시를 유지한다.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선물이 포함된 메일일 경우 선물을 수령하지 않아도 읽음 처리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및 몬스터 처치의 탭의 경우 예외적으로 해당 탭으로 이동하면 곧바로 읽음 처리 한다.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1줄 미리보기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보내온 메일의 내용 중 상단 1줄의 10글자를 미리보기로 제공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없는 경우 보여지지 않는다.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 및 선물 표시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리스트에서 잠겨있는 메일과 선물이 첨부된 메일을 구분 할 수 있도록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리스트에 선물 표시를 터치하면 첨부된 아이템을 획득 할 수 있도록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수령하지 않은 선물이 있을 경우 선물 표시에 이펙트를 사용해 계속 집중되도록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선물을 수령하면 아이콘은 사라진다.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 표시는 터치해도 아무런 액션이 없도록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메일리스트에서 선물이 첨부된 메일을 삭제 보호할 경우 선물 버튼을 표시한다.(선물 수령 후 잠금 아이콘 표시)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 표시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보내진 시간을 기준으로 하여 시간을 표시한다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 표시 기준은 시스템의 시간을 기준한다..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메일이 도착한지 24시간 전까지는 도착한 이후 지나간 시간을 표시한다.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시와 분으로만 표기한다.</a:t>
            </a:r>
          </a:p>
          <a:p>
            <a:pPr indent="-342900" lvl="8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1시간이 되기 전엔 XX분 전 / 1시간이 지난 후엔 XX시간 전으로 표기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24시간이 지난 이후에는 년/월/일/시/분으로 표시한다.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이름 표시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사람의 이름을 표시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(연합/연맹의 약어)(유저의 닉네임)순으로 표시한다.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약어 표시는 연합을 우선한다.</a:t>
            </a: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8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8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정의1-4 메일 ui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573783" y="718204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메일 &gt; 삭제 확인 팝업 &gt; 삭제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보호 메일 &gt; 삭제 불가 팝업 &gt; 메일Ui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 &gt; 삭제 확인 팝업 &gt; 삭제 재 확인 팝업 &gt; 삭제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위의 경우를 따라 일괄 선택, 부분 선택 삭제에서도 동일하게 적용 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첨부된 삭제 보호 메일의 경우 삭제 보호 메일의 규칙을 우선 따른다.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슬라이드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유저간 메시지를 제외한 시스템, 정찰/전투 보고등의 각각의 규격에 따라 세부 내용을 볼 수 있는 메일의 경우 새부 메일 보기 UI에서 좌우 슬라이드로 전후의 메일을 확인 할 수 있다.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좌 &gt; 우 : 다음 메일(리스트에서 상단에 있는 메일)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 &gt; 좌 : 이전 메일(리스트에서 하단에 있는 메일)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슬라이드로 메일을 확인 한 경우 메일 읽음으로 처리한다.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리스트에서 좌우 슬라이드 할 경우 탭 이동을 한다.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탭 이동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상단의 탭을 누르면 최우선으로 해당 탭으로 이동하여 해당 분류의 메일 리스트를 보여준다.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 정렬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리스트는 읽지 않음을 최상단으로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리스트는 발송 시간에 따라 정렬한다.</a:t>
            </a:r>
          </a:p>
          <a:p>
            <a:pPr indent="-342900" lvl="7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나중에 온 메일이 최 상단.</a:t>
            </a: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정의1-5  추가 내용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556365" y="718204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다른유저 정보보기를 통해 메일을 발송 할 수 있다.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대륙의 유저에게 메일을 발송 할 수 없다.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개인방의 제한 사항 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개인방은 대륙당 10만개까지 유지한다.(최대 숫자)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10만개가 초과 될 시 가장 오래 전에 마지막 메시지가 입력된 방 부터 삭제 한다.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된 방의 대상자에게는 시스템  메일을 통해 알려 준다.</a:t>
            </a: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5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닉네임 처리 내용 변경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발송 시 고유 아이디로 보낸다.</a:t>
            </a: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검색하는 아이디는 닉네임으로 유지한다.</a:t>
            </a:r>
          </a:p>
          <a:p>
            <a:pPr indent="0" lvl="5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6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636104" y="365760"/>
            <a:ext cx="5695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별 규격 – 전투 보고</a:t>
            </a: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268" y="724027"/>
            <a:ext cx="5861047" cy="599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314" y="724027"/>
            <a:ext cx="5861047" cy="4169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메시지/배틀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95" name="Shape 195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337963" y="370135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2337963" y="478096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2337963" y="424628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337963" y="53258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Shape 206"/>
          <p:cNvGrpSpPr/>
          <p:nvPr/>
        </p:nvGrpSpPr>
        <p:grpSpPr>
          <a:xfrm>
            <a:off x="2776191" y="954359"/>
            <a:ext cx="3135304" cy="631957"/>
            <a:chOff x="2776191" y="632175"/>
            <a:chExt cx="3135304" cy="631957"/>
          </a:xfrm>
        </p:grpSpPr>
        <p:sp>
          <p:nvSpPr>
            <p:cNvPr id="207" name="Shape 207"/>
            <p:cNvSpPr txBox="1"/>
            <p:nvPr/>
          </p:nvSpPr>
          <p:spPr>
            <a:xfrm>
              <a:off x="2778658" y="659289"/>
              <a:ext cx="1827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5431878" y="632175"/>
              <a:ext cx="4796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1분전</a:t>
              </a:r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Shape 210"/>
          <p:cNvSpPr/>
          <p:nvPr/>
        </p:nvSpPr>
        <p:spPr>
          <a:xfrm>
            <a:off x="2404205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407771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2403824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2407390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2407771" y="4295348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2403824" y="484297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2407390" y="3764967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2404205" y="5412000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Shape 219"/>
          <p:cNvGrpSpPr/>
          <p:nvPr/>
        </p:nvGrpSpPr>
        <p:grpSpPr>
          <a:xfrm>
            <a:off x="2776191" y="1500408"/>
            <a:ext cx="3135305" cy="631957"/>
            <a:chOff x="2776191" y="632175"/>
            <a:chExt cx="3135305" cy="631957"/>
          </a:xfrm>
        </p:grpSpPr>
        <p:sp>
          <p:nvSpPr>
            <p:cNvPr id="220" name="Shape 220"/>
            <p:cNvSpPr txBox="1"/>
            <p:nvPr/>
          </p:nvSpPr>
          <p:spPr>
            <a:xfrm>
              <a:off x="2778658" y="659291"/>
              <a:ext cx="1923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5367757" y="632175"/>
              <a:ext cx="5437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30분전</a:t>
              </a:r>
            </a:p>
          </p:txBody>
        </p:sp>
        <p:sp>
          <p:nvSpPr>
            <p:cNvPr id="222" name="Shape 222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Shape 223"/>
          <p:cNvGrpSpPr/>
          <p:nvPr/>
        </p:nvGrpSpPr>
        <p:grpSpPr>
          <a:xfrm>
            <a:off x="2776191" y="2048308"/>
            <a:ext cx="3135306" cy="631957"/>
            <a:chOff x="2776191" y="632175"/>
            <a:chExt cx="3135306" cy="631957"/>
          </a:xfrm>
        </p:grpSpPr>
        <p:sp>
          <p:nvSpPr>
            <p:cNvPr id="224" name="Shape 224"/>
            <p:cNvSpPr txBox="1"/>
            <p:nvPr/>
          </p:nvSpPr>
          <p:spPr>
            <a:xfrm>
              <a:off x="2778665" y="659289"/>
              <a:ext cx="2370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1시간전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2776191" y="2594358"/>
            <a:ext cx="3135306" cy="631957"/>
            <a:chOff x="2776191" y="632175"/>
            <a:chExt cx="3135306" cy="631957"/>
          </a:xfrm>
        </p:grpSpPr>
        <p:sp>
          <p:nvSpPr>
            <p:cNvPr id="228" name="Shape 228"/>
            <p:cNvSpPr txBox="1"/>
            <p:nvPr/>
          </p:nvSpPr>
          <p:spPr>
            <a:xfrm>
              <a:off x="2778658" y="659291"/>
              <a:ext cx="2024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29" name="Shape 229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3시간전</a:t>
              </a: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2776191" y="3124058"/>
            <a:ext cx="3135305" cy="1188793"/>
            <a:chOff x="2776191" y="632175"/>
            <a:chExt cx="3135305" cy="1188793"/>
          </a:xfrm>
        </p:grpSpPr>
        <p:sp>
          <p:nvSpPr>
            <p:cNvPr id="232" name="Shape 232"/>
            <p:cNvSpPr txBox="1"/>
            <p:nvPr/>
          </p:nvSpPr>
          <p:spPr>
            <a:xfrm>
              <a:off x="2778650" y="659291"/>
              <a:ext cx="28757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(KOR)설현, (KOR)아이유 외 28명</a:t>
              </a: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13시간전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2776191" y="1451636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Shape 236"/>
          <p:cNvGrpSpPr/>
          <p:nvPr/>
        </p:nvGrpSpPr>
        <p:grpSpPr>
          <a:xfrm>
            <a:off x="2778650" y="3670108"/>
            <a:ext cx="3132845" cy="280916"/>
            <a:chOff x="2778650" y="632175"/>
            <a:chExt cx="3132845" cy="280916"/>
          </a:xfrm>
        </p:grpSpPr>
        <p:sp>
          <p:nvSpPr>
            <p:cNvPr id="237" name="Shape 237"/>
            <p:cNvSpPr txBox="1"/>
            <p:nvPr/>
          </p:nvSpPr>
          <p:spPr>
            <a:xfrm>
              <a:off x="2778650" y="659291"/>
              <a:ext cx="1245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23시간전</a:t>
              </a:r>
            </a:p>
          </p:txBody>
        </p:sp>
      </p:grpSp>
      <p:grpSp>
        <p:nvGrpSpPr>
          <p:cNvPr id="239" name="Shape 239"/>
          <p:cNvGrpSpPr/>
          <p:nvPr/>
        </p:nvGrpSpPr>
        <p:grpSpPr>
          <a:xfrm>
            <a:off x="2776191" y="4227708"/>
            <a:ext cx="3135304" cy="631957"/>
            <a:chOff x="2776191" y="964600"/>
            <a:chExt cx="3135304" cy="631957"/>
          </a:xfrm>
        </p:grpSpPr>
        <p:sp>
          <p:nvSpPr>
            <p:cNvPr id="240" name="Shape 240"/>
            <p:cNvSpPr txBox="1"/>
            <p:nvPr/>
          </p:nvSpPr>
          <p:spPr>
            <a:xfrm>
              <a:off x="2778658" y="991716"/>
              <a:ext cx="176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41" name="Shape 241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2776191" y="4773757"/>
            <a:ext cx="3135304" cy="631957"/>
            <a:chOff x="2776191" y="964600"/>
            <a:chExt cx="3135304" cy="631957"/>
          </a:xfrm>
        </p:grpSpPr>
        <p:sp>
          <p:nvSpPr>
            <p:cNvPr id="244" name="Shape 244"/>
            <p:cNvSpPr txBox="1"/>
            <p:nvPr/>
          </p:nvSpPr>
          <p:spPr>
            <a:xfrm>
              <a:off x="2778658" y="991716"/>
              <a:ext cx="1698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45" name="Shape 245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246" name="Shape 246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Shape 247"/>
          <p:cNvGrpSpPr/>
          <p:nvPr/>
        </p:nvGrpSpPr>
        <p:grpSpPr>
          <a:xfrm>
            <a:off x="2776191" y="5318462"/>
            <a:ext cx="3135304" cy="631957"/>
            <a:chOff x="2776191" y="964600"/>
            <a:chExt cx="3135304" cy="631957"/>
          </a:xfrm>
        </p:grpSpPr>
        <p:sp>
          <p:nvSpPr>
            <p:cNvPr id="248" name="Shape 248"/>
            <p:cNvSpPr txBox="1"/>
            <p:nvPr/>
          </p:nvSpPr>
          <p:spPr>
            <a:xfrm>
              <a:off x="2778658" y="991712"/>
              <a:ext cx="1746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49" name="Shape 249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2016-02-11</a:t>
              </a:r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252" name="Shape 252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Shape 255"/>
          <p:cNvSpPr/>
          <p:nvPr/>
        </p:nvSpPr>
        <p:spPr>
          <a:xfrm>
            <a:off x="2378233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Shape 256"/>
          <p:cNvGrpSpPr/>
          <p:nvPr/>
        </p:nvGrpSpPr>
        <p:grpSpPr>
          <a:xfrm>
            <a:off x="2350300" y="5857110"/>
            <a:ext cx="3520347" cy="636647"/>
            <a:chOff x="2350300" y="5857110"/>
            <a:chExt cx="3520347" cy="636647"/>
          </a:xfrm>
        </p:grpSpPr>
        <p:sp>
          <p:nvSpPr>
            <p:cNvPr id="257" name="Shape 257"/>
            <p:cNvSpPr/>
            <p:nvPr/>
          </p:nvSpPr>
          <p:spPr>
            <a:xfrm>
              <a:off x="2350300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Shape 260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61" name="Shape 261"/>
          <p:cNvSpPr/>
          <p:nvPr/>
        </p:nvSpPr>
        <p:spPr>
          <a:xfrm>
            <a:off x="2347023" y="4506032"/>
            <a:ext cx="3501598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62" name="Shape 26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63" name="Shape 263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64" name="Shape 264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265" name="Shape 265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266" name="Shape 266"/>
          <p:cNvSpPr/>
          <p:nvPr/>
        </p:nvSpPr>
        <p:spPr>
          <a:xfrm>
            <a:off x="2508357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7373377" y="97845"/>
            <a:ext cx="4572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분류를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탭을 선택하면 해당 메일의 분류로 이동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탭에 온 메일이 있는 경우 보여 준다.</a:t>
            </a:r>
          </a:p>
        </p:txBody>
      </p:sp>
      <p:cxnSp>
        <p:nvCxnSpPr>
          <p:cNvPr id="269" name="Shape 269"/>
          <p:cNvCxnSpPr>
            <a:stCxn id="268" idx="1"/>
          </p:cNvCxnSpPr>
          <p:nvPr/>
        </p:nvCxnSpPr>
        <p:spPr>
          <a:xfrm flipH="1">
            <a:off x="5367877" y="421010"/>
            <a:ext cx="2005500" cy="792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0" name="Shape 270"/>
          <p:cNvSpPr txBox="1"/>
          <p:nvPr/>
        </p:nvSpPr>
        <p:spPr>
          <a:xfrm>
            <a:off x="7364031" y="799777"/>
            <a:ext cx="4572000" cy="15783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내게 온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보낸 사람 프로필 / 보낸 사람 닉네임 / 메일의 첫줄 미리보기/ 온 시간 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 첨부된 메일의 경우 아이콘으로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표시된 선물 상자 아이콘을 터치 할 경우 아이템을 해당 메일의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삭제가 보호된 경우 잠김 표시를 해준다.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보낸 시간이 24시간 이 전이라면 온 시간을 표시하고 24시간 이후라면 날짜로 표기 한다.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Shape 271"/>
          <p:cNvCxnSpPr>
            <a:stCxn id="270" idx="1"/>
          </p:cNvCxnSpPr>
          <p:nvPr/>
        </p:nvCxnSpPr>
        <p:spPr>
          <a:xfrm rot="10800000">
            <a:off x="5716731" y="1317168"/>
            <a:ext cx="1647300" cy="27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2" name="Shape 272"/>
          <p:cNvSpPr txBox="1"/>
          <p:nvPr/>
        </p:nvSpPr>
        <p:spPr>
          <a:xfrm>
            <a:off x="7367434" y="2501173"/>
            <a:ext cx="4572000" cy="2553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읽은 메일과 읽지 않은 메일은 색깔로 구분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읽지 않은 메일에는 좌측 상단에 NEW라는 텍스트를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읽지 않은 메일이 상위로 올라오게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가장 최근에 온 메일부터 정렬 한다..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선택해서 내부의 내용을 확인 한 경우 읽음으로 처리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 잠금해도 내부의 내용을 확인한 경우 읽음으로 처리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수령하지 않아도 내부의 내용을 확인한 경우 읽음으로 처리한다.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보호를 한 메일의 경우 잠금 표시를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수령하지 않고 보호 잠금을 한 경우 선물 아이콘을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수령 한 이후에 잠금 표시를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 아이콘을 터치할 경우 해당 메일의 아이템을 수령한다.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Shape 273"/>
          <p:cNvCxnSpPr>
            <a:stCxn id="272" idx="1"/>
          </p:cNvCxnSpPr>
          <p:nvPr/>
        </p:nvCxnSpPr>
        <p:spPr>
          <a:xfrm rot="10800000">
            <a:off x="5720134" y="2923223"/>
            <a:ext cx="1647300" cy="854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4" name="Shape 274"/>
          <p:cNvSpPr txBox="1"/>
          <p:nvPr/>
        </p:nvSpPr>
        <p:spPr>
          <a:xfrm>
            <a:off x="7367434" y="5668437"/>
            <a:ext cx="4572000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체크 박스는 메일리스트를 선택화면으로 전환 한다..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휴지통은 비활성화 처리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쓰기 버튼을 누르면 메일 쓰기창으로 전환 된다.</a:t>
            </a:r>
          </a:p>
        </p:txBody>
      </p:sp>
      <p:cxnSp>
        <p:nvCxnSpPr>
          <p:cNvPr id="275" name="Shape 275"/>
          <p:cNvCxnSpPr>
            <a:stCxn id="272" idx="1"/>
          </p:cNvCxnSpPr>
          <p:nvPr/>
        </p:nvCxnSpPr>
        <p:spPr>
          <a:xfrm flipH="1">
            <a:off x="5720134" y="3777923"/>
            <a:ext cx="1647300" cy="732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6" name="Shape 276"/>
          <p:cNvCxnSpPr>
            <a:stCxn id="274" idx="1"/>
          </p:cNvCxnSpPr>
          <p:nvPr/>
        </p:nvCxnSpPr>
        <p:spPr>
          <a:xfrm flipH="1">
            <a:off x="3708934" y="6083935"/>
            <a:ext cx="3658500" cy="385500"/>
          </a:xfrm>
          <a:prstGeom prst="bentConnector4">
            <a:avLst>
              <a:gd fmla="val 20924" name="adj1"/>
              <a:gd fmla="val 16708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7" name="Shape 277"/>
          <p:cNvCxnSpPr>
            <a:stCxn id="274" idx="1"/>
          </p:cNvCxnSpPr>
          <p:nvPr/>
        </p:nvCxnSpPr>
        <p:spPr>
          <a:xfrm flipH="1">
            <a:off x="4641334" y="6083935"/>
            <a:ext cx="2726100" cy="317700"/>
          </a:xfrm>
          <a:prstGeom prst="bentConnector4">
            <a:avLst>
              <a:gd fmla="val 27835" name="adj1"/>
              <a:gd fmla="val 20273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8" name="Shape 278"/>
          <p:cNvCxnSpPr>
            <a:stCxn id="274" idx="1"/>
          </p:cNvCxnSpPr>
          <p:nvPr/>
        </p:nvCxnSpPr>
        <p:spPr>
          <a:xfrm flipH="1">
            <a:off x="5540134" y="6083935"/>
            <a:ext cx="1827300" cy="303300"/>
          </a:xfrm>
          <a:prstGeom prst="bentConnector4">
            <a:avLst>
              <a:gd fmla="val 42373" name="adj1"/>
              <a:gd fmla="val 212363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9" name="Shape 279"/>
          <p:cNvCxnSpPr>
            <a:stCxn id="268" idx="1"/>
            <a:endCxn id="267" idx="0"/>
          </p:cNvCxnSpPr>
          <p:nvPr/>
        </p:nvCxnSpPr>
        <p:spPr>
          <a:xfrm rot="10800000">
            <a:off x="3921577" y="302210"/>
            <a:ext cx="3451800" cy="118800"/>
          </a:xfrm>
          <a:prstGeom prst="bentConnector4">
            <a:avLst>
              <a:gd fmla="val 28847" name="adj1"/>
              <a:gd fmla="val 29241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0" name="Shape 280"/>
          <p:cNvSpPr/>
          <p:nvPr/>
        </p:nvSpPr>
        <p:spPr>
          <a:xfrm>
            <a:off x="5550876" y="3920471"/>
            <a:ext cx="241617" cy="23541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264041" y="902957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264041" y="1446604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253723" y="1980983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264041" y="2541058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2264041" y="30592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178918" y="229106"/>
            <a:ext cx="1913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메시지/배틀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2337963" y="369456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2337963" y="477416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2337963" y="423948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2337963" y="5319089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73300" y="981475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2802425" y="4288555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2798475" y="4836182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2802041" y="3758173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2798858" y="5387973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73300" y="1527524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079826" y="1500400"/>
            <a:ext cx="831600" cy="23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3173300" y="2075425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3173300" y="2621475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3173300" y="3151175"/>
            <a:ext cx="2606399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5252341" y="370885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3173300" y="4248032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117689" y="4220916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170848" y="4483541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3173300" y="3699530"/>
            <a:ext cx="9668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173300" y="4797775"/>
            <a:ext cx="1162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5117689" y="4766964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170848" y="5029589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3173300" y="5322757"/>
            <a:ext cx="11622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5117689" y="5294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38" name="Shape 338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40" name="Shape 340"/>
          <p:cNvSpPr/>
          <p:nvPr/>
        </p:nvSpPr>
        <p:spPr>
          <a:xfrm>
            <a:off x="2379200" y="4591187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41" name="Shape 341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42" name="Shape 342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43" name="Shape 343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344" name="Shape 344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345" name="Shape 345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347" name="Shape 347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2389313" y="381285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2389313" y="434640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2389313" y="488955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2389313" y="545614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58" name="Shape 358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Shape 361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62" name="Shape 362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63" name="Shape 363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64" name="Shape 36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66" name="Shape 366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9" name="Shape 3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7103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>
            <a:off x="3541264" y="6058976"/>
            <a:ext cx="288062" cy="297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3465123" y="6087275"/>
            <a:ext cx="69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31023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5072228" y="6293467"/>
            <a:ext cx="8675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 as read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7367434" y="5186110"/>
            <a:ext cx="4572000" cy="13133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 선택 / 모든 메일 선택 상태는 모두 해제된다.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지우기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읽음으로 표시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읽음으로 처리된 메일은 배경 색이 변경되고 프로필 사진영역의 NEW표시가 사라진다.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뒤로가기 버튼을 누르면 선택모드에서 빠져나간다.</a:t>
            </a:r>
          </a:p>
        </p:txBody>
      </p:sp>
      <p:cxnSp>
        <p:nvCxnSpPr>
          <p:cNvPr id="375" name="Shape 375"/>
          <p:cNvCxnSpPr>
            <a:stCxn id="374" idx="1"/>
            <a:endCxn id="370" idx="2"/>
          </p:cNvCxnSpPr>
          <p:nvPr/>
        </p:nvCxnSpPr>
        <p:spPr>
          <a:xfrm flipH="1">
            <a:off x="3685234" y="5842771"/>
            <a:ext cx="3682200" cy="513900"/>
          </a:xfrm>
          <a:prstGeom prst="bentConnector4">
            <a:avLst>
              <a:gd fmla="val 10011" name="adj1"/>
              <a:gd fmla="val 172263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6" name="Shape 376"/>
          <p:cNvCxnSpPr>
            <a:stCxn id="374" idx="1"/>
            <a:endCxn id="369" idx="2"/>
          </p:cNvCxnSpPr>
          <p:nvPr/>
        </p:nvCxnSpPr>
        <p:spPr>
          <a:xfrm flipH="1">
            <a:off x="4690534" y="5842771"/>
            <a:ext cx="2676900" cy="558900"/>
          </a:xfrm>
          <a:prstGeom prst="bentConnector4">
            <a:avLst>
              <a:gd fmla="val 13883" name="adj1"/>
              <a:gd fmla="val 158393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7" name="Shape 377"/>
          <p:cNvCxnSpPr>
            <a:stCxn id="374" idx="1"/>
            <a:endCxn id="373" idx="2"/>
          </p:cNvCxnSpPr>
          <p:nvPr/>
        </p:nvCxnSpPr>
        <p:spPr>
          <a:xfrm flipH="1">
            <a:off x="5505934" y="5842771"/>
            <a:ext cx="1861500" cy="681600"/>
          </a:xfrm>
          <a:prstGeom prst="bentConnector4">
            <a:avLst>
              <a:gd fmla="val 19760" name="adj1"/>
              <a:gd fmla="val 129902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8" name="Shape 378"/>
          <p:cNvSpPr txBox="1"/>
          <p:nvPr/>
        </p:nvSpPr>
        <p:spPr>
          <a:xfrm>
            <a:off x="7261688" y="692937"/>
            <a:ext cx="4572000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프로필/닉네임/1줄 미리보기 가 우측으로 밀려나며 체크박스가 표시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체크 박스를 터치하면 체크되며 메일이 선택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선택된 메일은 하단의 버튼에 액션 대상이 된다.</a:t>
            </a:r>
          </a:p>
        </p:txBody>
      </p:sp>
      <p:cxnSp>
        <p:nvCxnSpPr>
          <p:cNvPr id="379" name="Shape 379"/>
          <p:cNvCxnSpPr>
            <a:stCxn id="378" idx="1"/>
            <a:endCxn id="347" idx="0"/>
          </p:cNvCxnSpPr>
          <p:nvPr/>
        </p:nvCxnSpPr>
        <p:spPr>
          <a:xfrm rot="10800000">
            <a:off x="2547188" y="1061035"/>
            <a:ext cx="4714500" cy="47400"/>
          </a:xfrm>
          <a:prstGeom prst="bentConnector4">
            <a:avLst>
              <a:gd fmla="val 20020" name="adj1"/>
              <a:gd fmla="val 582549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0" name="Shape 380"/>
          <p:cNvSpPr txBox="1"/>
          <p:nvPr/>
        </p:nvSpPr>
        <p:spPr>
          <a:xfrm>
            <a:off x="2659466" y="902957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659466" y="1446604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649146" y="1980983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2659466" y="2541058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2659466" y="30592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91" name="Shape 391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2337963" y="370135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2337963" y="478096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2337963" y="4246280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Shape 401"/>
          <p:cNvGrpSpPr/>
          <p:nvPr/>
        </p:nvGrpSpPr>
        <p:grpSpPr>
          <a:xfrm>
            <a:off x="2776191" y="954359"/>
            <a:ext cx="3135304" cy="631957"/>
            <a:chOff x="2776191" y="632175"/>
            <a:chExt cx="3135304" cy="631957"/>
          </a:xfrm>
        </p:grpSpPr>
        <p:sp>
          <p:nvSpPr>
            <p:cNvPr id="402" name="Shape 402"/>
            <p:cNvSpPr txBox="1"/>
            <p:nvPr/>
          </p:nvSpPr>
          <p:spPr>
            <a:xfrm>
              <a:off x="2778658" y="659289"/>
              <a:ext cx="1827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03" name="Shape 403"/>
            <p:cNvSpPr txBox="1"/>
            <p:nvPr/>
          </p:nvSpPr>
          <p:spPr>
            <a:xfrm>
              <a:off x="5431878" y="632175"/>
              <a:ext cx="4796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1분전</a:t>
              </a:r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Shape 405"/>
          <p:cNvSpPr/>
          <p:nvPr/>
        </p:nvSpPr>
        <p:spPr>
          <a:xfrm>
            <a:off x="2404205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2407771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403824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2407390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2407771" y="4295348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403824" y="484297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2407390" y="3764967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Shape 413"/>
          <p:cNvGrpSpPr/>
          <p:nvPr/>
        </p:nvGrpSpPr>
        <p:grpSpPr>
          <a:xfrm>
            <a:off x="2776191" y="1500408"/>
            <a:ext cx="3135305" cy="631957"/>
            <a:chOff x="2776191" y="632175"/>
            <a:chExt cx="3135305" cy="631957"/>
          </a:xfrm>
        </p:grpSpPr>
        <p:sp>
          <p:nvSpPr>
            <p:cNvPr id="414" name="Shape 414"/>
            <p:cNvSpPr txBox="1"/>
            <p:nvPr/>
          </p:nvSpPr>
          <p:spPr>
            <a:xfrm>
              <a:off x="2778658" y="659291"/>
              <a:ext cx="19232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15" name="Shape 415"/>
            <p:cNvSpPr txBox="1"/>
            <p:nvPr/>
          </p:nvSpPr>
          <p:spPr>
            <a:xfrm>
              <a:off x="5367757" y="632175"/>
              <a:ext cx="54373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30분전</a:t>
              </a:r>
            </a:p>
          </p:txBody>
        </p:sp>
        <p:sp>
          <p:nvSpPr>
            <p:cNvPr id="416" name="Shape 416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Shape 417"/>
          <p:cNvGrpSpPr/>
          <p:nvPr/>
        </p:nvGrpSpPr>
        <p:grpSpPr>
          <a:xfrm>
            <a:off x="2776191" y="2048308"/>
            <a:ext cx="3135306" cy="631957"/>
            <a:chOff x="2776191" y="632175"/>
            <a:chExt cx="3135306" cy="631957"/>
          </a:xfrm>
        </p:grpSpPr>
        <p:sp>
          <p:nvSpPr>
            <p:cNvPr id="418" name="Shape 418"/>
            <p:cNvSpPr txBox="1"/>
            <p:nvPr/>
          </p:nvSpPr>
          <p:spPr>
            <a:xfrm>
              <a:off x="2778665" y="659289"/>
              <a:ext cx="2370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19" name="Shape 419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1시간전</a:t>
              </a:r>
            </a:p>
          </p:txBody>
        </p:sp>
        <p:sp>
          <p:nvSpPr>
            <p:cNvPr id="420" name="Shape 420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2776191" y="2594358"/>
            <a:ext cx="3135306" cy="631957"/>
            <a:chOff x="2776191" y="632175"/>
            <a:chExt cx="3135306" cy="631957"/>
          </a:xfrm>
        </p:grpSpPr>
        <p:sp>
          <p:nvSpPr>
            <p:cNvPr id="422" name="Shape 422"/>
            <p:cNvSpPr txBox="1"/>
            <p:nvPr/>
          </p:nvSpPr>
          <p:spPr>
            <a:xfrm>
              <a:off x="2778658" y="659291"/>
              <a:ext cx="2024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316462" y="632175"/>
              <a:ext cx="59503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3시간전</a:t>
              </a:r>
            </a:p>
          </p:txBody>
        </p:sp>
        <p:sp>
          <p:nvSpPr>
            <p:cNvPr id="424" name="Shape 42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Shape 425"/>
          <p:cNvGrpSpPr/>
          <p:nvPr/>
        </p:nvGrpSpPr>
        <p:grpSpPr>
          <a:xfrm>
            <a:off x="2776191" y="3124058"/>
            <a:ext cx="3135305" cy="1188793"/>
            <a:chOff x="2776191" y="632175"/>
            <a:chExt cx="3135305" cy="1188793"/>
          </a:xfrm>
        </p:grpSpPr>
        <p:sp>
          <p:nvSpPr>
            <p:cNvPr id="426" name="Shape 426"/>
            <p:cNvSpPr txBox="1"/>
            <p:nvPr/>
          </p:nvSpPr>
          <p:spPr>
            <a:xfrm>
              <a:off x="2778650" y="659291"/>
              <a:ext cx="28757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(KOR)설현, (KOR)아이유 외 28명</a:t>
              </a:r>
            </a:p>
          </p:txBody>
        </p:sp>
        <p:sp>
          <p:nvSpPr>
            <p:cNvPr id="427" name="Shape 427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13시간전</a:t>
              </a:r>
            </a:p>
          </p:txBody>
        </p:sp>
        <p:sp>
          <p:nvSpPr>
            <p:cNvPr id="428" name="Shape 428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2776191" y="1451636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2778650" y="3670108"/>
            <a:ext cx="3132845" cy="280916"/>
            <a:chOff x="2778650" y="632175"/>
            <a:chExt cx="3132845" cy="280916"/>
          </a:xfrm>
        </p:grpSpPr>
        <p:sp>
          <p:nvSpPr>
            <p:cNvPr id="431" name="Shape 431"/>
            <p:cNvSpPr txBox="1"/>
            <p:nvPr/>
          </p:nvSpPr>
          <p:spPr>
            <a:xfrm>
              <a:off x="2778650" y="659291"/>
              <a:ext cx="1245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32" name="Shape 432"/>
            <p:cNvSpPr txBox="1"/>
            <p:nvPr/>
          </p:nvSpPr>
          <p:spPr>
            <a:xfrm>
              <a:off x="5252341" y="632175"/>
              <a:ext cx="6591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23시간전</a:t>
              </a:r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2776191" y="4227708"/>
            <a:ext cx="3135304" cy="631957"/>
            <a:chOff x="2776191" y="964600"/>
            <a:chExt cx="3135304" cy="631957"/>
          </a:xfrm>
        </p:grpSpPr>
        <p:sp>
          <p:nvSpPr>
            <p:cNvPr id="434" name="Shape 434"/>
            <p:cNvSpPr txBox="1"/>
            <p:nvPr/>
          </p:nvSpPr>
          <p:spPr>
            <a:xfrm>
              <a:off x="2778658" y="991716"/>
              <a:ext cx="176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35" name="Shape 435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436" name="Shape 436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Shape 437"/>
          <p:cNvGrpSpPr/>
          <p:nvPr/>
        </p:nvGrpSpPr>
        <p:grpSpPr>
          <a:xfrm>
            <a:off x="2776191" y="4773757"/>
            <a:ext cx="3135304" cy="631957"/>
            <a:chOff x="2776191" y="964600"/>
            <a:chExt cx="3135304" cy="631957"/>
          </a:xfrm>
        </p:grpSpPr>
        <p:sp>
          <p:nvSpPr>
            <p:cNvPr id="438" name="Shape 438"/>
            <p:cNvSpPr txBox="1"/>
            <p:nvPr/>
          </p:nvSpPr>
          <p:spPr>
            <a:xfrm>
              <a:off x="2778658" y="991716"/>
              <a:ext cx="1698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39" name="Shape 439"/>
            <p:cNvSpPr txBox="1"/>
            <p:nvPr/>
          </p:nvSpPr>
          <p:spPr>
            <a:xfrm>
              <a:off x="5117689" y="964600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2016-02-12</a:t>
              </a:r>
            </a:p>
          </p:txBody>
        </p:sp>
        <p:sp>
          <p:nvSpPr>
            <p:cNvPr id="440" name="Shape 440"/>
            <p:cNvSpPr txBox="1"/>
            <p:nvPr/>
          </p:nvSpPr>
          <p:spPr>
            <a:xfrm>
              <a:off x="2776191" y="1227225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Shape 441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442" name="Shape 442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443" name="Shape 443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444" name="Shape 444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Shape 445"/>
          <p:cNvSpPr/>
          <p:nvPr/>
        </p:nvSpPr>
        <p:spPr>
          <a:xfrm>
            <a:off x="2378233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Shape 446"/>
          <p:cNvGrpSpPr/>
          <p:nvPr/>
        </p:nvGrpSpPr>
        <p:grpSpPr>
          <a:xfrm>
            <a:off x="2350300" y="5857110"/>
            <a:ext cx="3520347" cy="636647"/>
            <a:chOff x="2350300" y="5857110"/>
            <a:chExt cx="3520347" cy="636647"/>
          </a:xfrm>
        </p:grpSpPr>
        <p:sp>
          <p:nvSpPr>
            <p:cNvPr id="447" name="Shape 447"/>
            <p:cNvSpPr/>
            <p:nvPr/>
          </p:nvSpPr>
          <p:spPr>
            <a:xfrm>
              <a:off x="2350300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Shape 450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451" name="Shape 451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452" name="Shape 452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453" name="Shape 453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</a:p>
        </p:txBody>
      </p:sp>
      <p:sp>
        <p:nvSpPr>
          <p:cNvPr id="454" name="Shape 454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</a:p>
        </p:txBody>
      </p:sp>
      <p:sp>
        <p:nvSpPr>
          <p:cNvPr id="455" name="Shape 455"/>
          <p:cNvSpPr/>
          <p:nvPr/>
        </p:nvSpPr>
        <p:spPr>
          <a:xfrm>
            <a:off x="2508357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/>
          <p:nvPr/>
        </p:nvSpPr>
        <p:spPr>
          <a:xfrm>
            <a:off x="5521666" y="3912557"/>
            <a:ext cx="241617" cy="23541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 txBox="1"/>
          <p:nvPr/>
        </p:nvSpPr>
        <p:spPr>
          <a:xfrm>
            <a:off x="2264041" y="902957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2264041" y="1446604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2253723" y="1980983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2264041" y="2541058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2264041" y="30592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78918" y="229106"/>
            <a:ext cx="1913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 메일 불러오기</a:t>
            </a:r>
          </a:p>
        </p:txBody>
      </p:sp>
      <p:sp>
        <p:nvSpPr>
          <p:cNvPr id="467" name="Shape 467"/>
          <p:cNvSpPr/>
          <p:nvPr/>
        </p:nvSpPr>
        <p:spPr>
          <a:xfrm flipH="1" rot="10800000">
            <a:off x="5953962" y="2043600"/>
            <a:ext cx="403653" cy="381054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3921703" y="5410332"/>
            <a:ext cx="327524" cy="3758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7261688" y="2863566"/>
            <a:ext cx="4572000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리스트는 30개까지 불러오고 상단으로 스크롤 시 다음 30개의 메일을 불러온다.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불러오는 메일의 개수는 테이블로 조정한다.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불러오는 로딩 시간을 표시해 준다.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Shape 470"/>
          <p:cNvCxnSpPr>
            <a:stCxn id="469" idx="1"/>
            <a:endCxn id="468" idx="3"/>
          </p:cNvCxnSpPr>
          <p:nvPr/>
        </p:nvCxnSpPr>
        <p:spPr>
          <a:xfrm flipH="1">
            <a:off x="4249088" y="3279064"/>
            <a:ext cx="3012600" cy="23193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1" name="Shape 471"/>
          <p:cNvSpPr/>
          <p:nvPr/>
        </p:nvSpPr>
        <p:spPr>
          <a:xfrm>
            <a:off x="2354350" y="3964660"/>
            <a:ext cx="3501598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및 단체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>
            <a:off x="2350708" y="258241"/>
            <a:ext cx="3519940" cy="558975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2366546" y="5987714"/>
            <a:ext cx="570992" cy="512145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 rot="10800000">
            <a:off x="2423450" y="6066469"/>
            <a:ext cx="410057" cy="365938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4949232" y="6023575"/>
            <a:ext cx="74571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483" name="Shape 483"/>
          <p:cNvSpPr/>
          <p:nvPr/>
        </p:nvSpPr>
        <p:spPr>
          <a:xfrm>
            <a:off x="3092822" y="5990666"/>
            <a:ext cx="2743201" cy="5091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155575" y="6081014"/>
            <a:ext cx="2615864" cy="35139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Enter your message</a:t>
            </a:r>
          </a:p>
        </p:txBody>
      </p:sp>
      <p:grpSp>
        <p:nvGrpSpPr>
          <p:cNvPr id="485" name="Shape 485"/>
          <p:cNvGrpSpPr/>
          <p:nvPr/>
        </p:nvGrpSpPr>
        <p:grpSpPr>
          <a:xfrm>
            <a:off x="2378513" y="1049833"/>
            <a:ext cx="3422245" cy="4720357"/>
            <a:chOff x="2378513" y="349612"/>
            <a:chExt cx="3422245" cy="4720357"/>
          </a:xfrm>
        </p:grpSpPr>
        <p:sp>
          <p:nvSpPr>
            <p:cNvPr id="486" name="Shape 486"/>
            <p:cNvSpPr/>
            <p:nvPr/>
          </p:nvSpPr>
          <p:spPr>
            <a:xfrm>
              <a:off x="2440541" y="349612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grpSp>
          <p:nvGrpSpPr>
            <p:cNvPr id="487" name="Shape 487"/>
            <p:cNvGrpSpPr/>
            <p:nvPr/>
          </p:nvGrpSpPr>
          <p:grpSpPr>
            <a:xfrm>
              <a:off x="2378513" y="548591"/>
              <a:ext cx="446145" cy="402522"/>
              <a:chOff x="2374975" y="677725"/>
              <a:chExt cx="446145" cy="402522"/>
            </a:xfrm>
          </p:grpSpPr>
          <p:sp>
            <p:nvSpPr>
              <p:cNvPr id="488" name="Shape 488"/>
              <p:cNvSpPr/>
              <p:nvPr/>
            </p:nvSpPr>
            <p:spPr>
              <a:xfrm>
                <a:off x="2374975" y="677725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2404205" y="700220"/>
                <a:ext cx="387688" cy="36174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" name="Shape 490"/>
            <p:cNvSpPr/>
            <p:nvPr/>
          </p:nvSpPr>
          <p:spPr>
            <a:xfrm>
              <a:off x="3007306" y="712960"/>
              <a:ext cx="2415535" cy="410460"/>
            </a:xfrm>
            <a:prstGeom prst="wedgeRectCallout">
              <a:avLst>
                <a:gd fmla="val -55025" name="adj1"/>
                <a:gd fmla="val -31926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466524" y="1265775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grpSp>
          <p:nvGrpSpPr>
            <p:cNvPr id="492" name="Shape 492"/>
            <p:cNvGrpSpPr/>
            <p:nvPr/>
          </p:nvGrpSpPr>
          <p:grpSpPr>
            <a:xfrm>
              <a:off x="2378513" y="1478383"/>
              <a:ext cx="446145" cy="402522"/>
              <a:chOff x="2374975" y="677725"/>
              <a:chExt cx="446145" cy="402522"/>
            </a:xfrm>
          </p:grpSpPr>
          <p:sp>
            <p:nvSpPr>
              <p:cNvPr id="493" name="Shape 493"/>
              <p:cNvSpPr/>
              <p:nvPr/>
            </p:nvSpPr>
            <p:spPr>
              <a:xfrm>
                <a:off x="2374975" y="677725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2404205" y="700220"/>
                <a:ext cx="387688" cy="36174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" name="Shape 495"/>
            <p:cNvSpPr/>
            <p:nvPr/>
          </p:nvSpPr>
          <p:spPr>
            <a:xfrm>
              <a:off x="2466524" y="3269808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sp>
          <p:nvSpPr>
            <p:cNvPr id="496" name="Shape 496"/>
            <p:cNvSpPr/>
            <p:nvPr/>
          </p:nvSpPr>
          <p:spPr>
            <a:xfrm>
              <a:off x="2468623" y="4249203"/>
              <a:ext cx="3316434" cy="15593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2016-12-31 24:59</a:t>
              </a:r>
            </a:p>
          </p:txBody>
        </p:sp>
        <p:grpSp>
          <p:nvGrpSpPr>
            <p:cNvPr id="497" name="Shape 497"/>
            <p:cNvGrpSpPr/>
            <p:nvPr/>
          </p:nvGrpSpPr>
          <p:grpSpPr>
            <a:xfrm>
              <a:off x="5341338" y="3522426"/>
              <a:ext cx="459420" cy="402522"/>
              <a:chOff x="2361700" y="4630889"/>
              <a:chExt cx="459420" cy="402522"/>
            </a:xfrm>
          </p:grpSpPr>
          <p:sp>
            <p:nvSpPr>
              <p:cNvPr id="498" name="Shape 498"/>
              <p:cNvSpPr/>
              <p:nvPr/>
            </p:nvSpPr>
            <p:spPr>
              <a:xfrm>
                <a:off x="2374975" y="4630889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9" name="Shape 499"/>
              <p:cNvPicPr preferRelativeResize="0"/>
              <p:nvPr/>
            </p:nvPicPr>
            <p:blipFill rotWithShape="1">
              <a:blip r:embed="rId5">
                <a:alphaModFix/>
              </a:blip>
              <a:srcRect b="74053" l="24681" r="32328" t="2282"/>
              <a:stretch/>
            </p:blipFill>
            <p:spPr>
              <a:xfrm>
                <a:off x="2361700" y="4655335"/>
                <a:ext cx="456997" cy="3558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0" name="Shape 500"/>
            <p:cNvSpPr txBox="1"/>
            <p:nvPr/>
          </p:nvSpPr>
          <p:spPr>
            <a:xfrm>
              <a:off x="2946481" y="495935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01" name="Shape 501"/>
            <p:cNvSpPr txBox="1"/>
            <p:nvPr/>
          </p:nvSpPr>
          <p:spPr>
            <a:xfrm>
              <a:off x="3026590" y="718702"/>
              <a:ext cx="2167524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Hello. I Seolhyun 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Please take care of me.</a:t>
              </a:r>
            </a:p>
          </p:txBody>
        </p:sp>
        <p:sp>
          <p:nvSpPr>
            <p:cNvPr id="502" name="Shape 502"/>
            <p:cNvSpPr/>
            <p:nvPr/>
          </p:nvSpPr>
          <p:spPr>
            <a:xfrm>
              <a:off x="3002414" y="1673296"/>
              <a:ext cx="2415535" cy="1376782"/>
            </a:xfrm>
            <a:prstGeom prst="wedgeRectCallout">
              <a:avLst>
                <a:gd fmla="val -50003" name="adj1"/>
                <a:gd fmla="val -45971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최대 1000글자까지 입력 가능하며 글자에 맞춰 말풍선 칸을 자동으로 조정되게 해주세요</a:t>
              </a:r>
            </a:p>
          </p:txBody>
        </p:sp>
        <p:sp>
          <p:nvSpPr>
            <p:cNvPr id="503" name="Shape 503"/>
            <p:cNvSpPr txBox="1"/>
            <p:nvPr/>
          </p:nvSpPr>
          <p:spPr>
            <a:xfrm>
              <a:off x="2946481" y="1451608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04" name="Shape 504"/>
            <p:cNvSpPr txBox="1"/>
            <p:nvPr/>
          </p:nvSpPr>
          <p:spPr>
            <a:xfrm>
              <a:off x="3273924" y="3524728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05" name="Shape 505"/>
            <p:cNvSpPr/>
            <p:nvPr/>
          </p:nvSpPr>
          <p:spPr>
            <a:xfrm>
              <a:off x="4828303" y="3734887"/>
              <a:ext cx="397617" cy="297400"/>
            </a:xfrm>
            <a:prstGeom prst="wedgeRectCallout">
              <a:avLst>
                <a:gd fmla="val 65730" name="adj1"/>
                <a:gd fmla="val -29653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Shape 506"/>
            <p:cNvSpPr txBox="1"/>
            <p:nvPr/>
          </p:nvSpPr>
          <p:spPr>
            <a:xfrm>
              <a:off x="4844005" y="3750001"/>
              <a:ext cx="44626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</a:p>
          </p:txBody>
        </p:sp>
        <p:sp>
          <p:nvSpPr>
            <p:cNvPr id="507" name="Shape 507"/>
            <p:cNvSpPr/>
            <p:nvPr/>
          </p:nvSpPr>
          <p:spPr>
            <a:xfrm rot="10800000">
              <a:off x="2835710" y="1735422"/>
              <a:ext cx="169838" cy="187019"/>
            </a:xfrm>
            <a:prstGeom prst="rtTriangl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 rot="10800000">
              <a:off x="2981390" y="1784088"/>
              <a:ext cx="65734" cy="1113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 rot="10800000">
              <a:off x="2971639" y="1742802"/>
              <a:ext cx="65734" cy="101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" name="Shape 510"/>
            <p:cNvGrpSpPr/>
            <p:nvPr/>
          </p:nvGrpSpPr>
          <p:grpSpPr>
            <a:xfrm>
              <a:off x="2378513" y="4484360"/>
              <a:ext cx="446145" cy="402522"/>
              <a:chOff x="2374975" y="677725"/>
              <a:chExt cx="446145" cy="402522"/>
            </a:xfrm>
          </p:grpSpPr>
          <p:sp>
            <p:nvSpPr>
              <p:cNvPr id="511" name="Shape 511"/>
              <p:cNvSpPr/>
              <p:nvPr/>
            </p:nvSpPr>
            <p:spPr>
              <a:xfrm>
                <a:off x="2374975" y="677725"/>
                <a:ext cx="446145" cy="402522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2404205" y="700220"/>
                <a:ext cx="387688" cy="361748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3" name="Shape 513"/>
            <p:cNvSpPr/>
            <p:nvPr/>
          </p:nvSpPr>
          <p:spPr>
            <a:xfrm>
              <a:off x="3007306" y="4648728"/>
              <a:ext cx="2415535" cy="410460"/>
            </a:xfrm>
            <a:prstGeom prst="wedgeRectCallout">
              <a:avLst>
                <a:gd fmla="val -55025" name="adj1"/>
                <a:gd fmla="val -31926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Shape 514"/>
            <p:cNvSpPr txBox="1"/>
            <p:nvPr/>
          </p:nvSpPr>
          <p:spPr>
            <a:xfrm>
              <a:off x="2946481" y="4431705"/>
              <a:ext cx="20649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(UNT)UserName 1234567890</a:t>
              </a: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3026590" y="4654471"/>
              <a:ext cx="2167524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Hello. I Seolhyun 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Please take care of me.</a:t>
              </a:r>
            </a:p>
          </p:txBody>
        </p:sp>
      </p:grpSp>
      <p:sp>
        <p:nvSpPr>
          <p:cNvPr id="516" name="Shape 516"/>
          <p:cNvSpPr txBox="1"/>
          <p:nvPr/>
        </p:nvSpPr>
        <p:spPr>
          <a:xfrm>
            <a:off x="7164820" y="27526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온 시간을 표기 한다.</a:t>
            </a:r>
          </a:p>
        </p:txBody>
      </p:sp>
      <p:cxnSp>
        <p:nvCxnSpPr>
          <p:cNvPr id="517" name="Shape 517"/>
          <p:cNvCxnSpPr>
            <a:stCxn id="516" idx="1"/>
            <a:endCxn id="486" idx="3"/>
          </p:cNvCxnSpPr>
          <p:nvPr/>
        </p:nvCxnSpPr>
        <p:spPr>
          <a:xfrm flipH="1">
            <a:off x="5756920" y="413766"/>
            <a:ext cx="1407900" cy="713999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8" name="Shape 518"/>
          <p:cNvSpPr txBox="1"/>
          <p:nvPr/>
        </p:nvSpPr>
        <p:spPr>
          <a:xfrm>
            <a:off x="7164820" y="611352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 사진과 닉네임, 연맹/연합의 약어를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텍스트의 양에 따라 말풍선이 조절 된다.</a:t>
            </a:r>
          </a:p>
        </p:txBody>
      </p:sp>
      <p:cxnSp>
        <p:nvCxnSpPr>
          <p:cNvPr id="519" name="Shape 519"/>
          <p:cNvCxnSpPr>
            <a:stCxn id="518" idx="1"/>
            <a:endCxn id="490" idx="3"/>
          </p:cNvCxnSpPr>
          <p:nvPr/>
        </p:nvCxnSpPr>
        <p:spPr>
          <a:xfrm flipH="1">
            <a:off x="5422720" y="842184"/>
            <a:ext cx="1742100" cy="776100"/>
          </a:xfrm>
          <a:prstGeom prst="bentConnector3">
            <a:avLst>
              <a:gd fmla="val 3297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0" name="Shape 520"/>
          <p:cNvSpPr txBox="1"/>
          <p:nvPr/>
        </p:nvSpPr>
        <p:spPr>
          <a:xfrm>
            <a:off x="7164825" y="1213445"/>
            <a:ext cx="4572000" cy="9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사람은 좌측, 본인의 메시지는 우측에 표기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터치하여 채팅메시지의 기능을 동일하게 사용 할 수 있다.</a:t>
            </a: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번역/신고/원문보기/제보 등…</a:t>
            </a:r>
          </a:p>
        </p:txBody>
      </p:sp>
      <p:cxnSp>
        <p:nvCxnSpPr>
          <p:cNvPr id="521" name="Shape 521"/>
          <p:cNvCxnSpPr>
            <a:stCxn id="520" idx="1"/>
            <a:endCxn id="502" idx="3"/>
          </p:cNvCxnSpPr>
          <p:nvPr/>
        </p:nvCxnSpPr>
        <p:spPr>
          <a:xfrm flipH="1">
            <a:off x="5417925" y="1680695"/>
            <a:ext cx="1746900" cy="1381200"/>
          </a:xfrm>
          <a:prstGeom prst="bentConnector3">
            <a:avLst>
              <a:gd fmla="val 3898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2" name="Shape 522"/>
          <p:cNvCxnSpPr>
            <a:stCxn id="520" idx="1"/>
            <a:endCxn id="499" idx="3"/>
          </p:cNvCxnSpPr>
          <p:nvPr/>
        </p:nvCxnSpPr>
        <p:spPr>
          <a:xfrm flipH="1">
            <a:off x="5798325" y="1680695"/>
            <a:ext cx="1366500" cy="2744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3" name="Shape 523"/>
          <p:cNvCxnSpPr>
            <a:endCxn id="483" idx="3"/>
          </p:cNvCxnSpPr>
          <p:nvPr/>
        </p:nvCxnSpPr>
        <p:spPr>
          <a:xfrm flipH="1">
            <a:off x="5836023" y="5070163"/>
            <a:ext cx="1328700" cy="11751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4" name="Shape 524"/>
          <p:cNvSpPr txBox="1"/>
          <p:nvPr/>
        </p:nvSpPr>
        <p:spPr>
          <a:xfrm>
            <a:off x="7164820" y="4931519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채팅창을 터치 시 키보드가 올라온다. </a:t>
            </a:r>
          </a:p>
        </p:txBody>
      </p:sp>
      <p:sp>
        <p:nvSpPr>
          <p:cNvPr id="525" name="Shape 525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526" name="Shape 526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527" name="Shape 527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528" name="Shape 528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529" name="Shape 529"/>
          <p:cNvSpPr/>
          <p:nvPr/>
        </p:nvSpPr>
        <p:spPr>
          <a:xfrm>
            <a:off x="2347241" y="4512585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30" name="Shape 530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2016.02.03 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2016.02.12 메일 UI 레이아웃 업그레이드 작업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2016.02.18 메일 타입에 따른 가능한 액션 종류 &amp; 포함 내용 분류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2016.02.22 UI 레이아웃 설명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2016.03.03 메일UI 공통 기능 추가, 전투 및 정찰 보고 UI, 채집 및 몬스터 처치 보고 UI 추가, 시스템 메일 레이아웃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2016.03.16 고급 봉랍편지 내용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V.1.6 – 2016.04.04 기획쪽 추가 내용 작성, 전투 보고 리스트 미리보기 내용 정의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V.1.7 – 2016.04.06 정찰 당한 경우에 대한 메일 내용 추가\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V.1.8 – 2016.04.07 메일 종류 수정 및 추가, 아이템 첨부 메일의 기획 내용 보충 , 채팅 공유 포멧 추가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및 단체</a:t>
            </a:r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2350708" y="258241"/>
            <a:ext cx="3519944" cy="558975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4949232" y="6023575"/>
            <a:ext cx="74571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543" name="Shape 543"/>
          <p:cNvSpPr/>
          <p:nvPr/>
        </p:nvSpPr>
        <p:spPr>
          <a:xfrm>
            <a:off x="3501078" y="5953789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Invite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</a:t>
            </a:r>
          </a:p>
        </p:txBody>
      </p:sp>
      <p:sp>
        <p:nvSpPr>
          <p:cNvPr id="544" name="Shape 544"/>
          <p:cNvSpPr/>
          <p:nvPr/>
        </p:nvSpPr>
        <p:spPr>
          <a:xfrm>
            <a:off x="2440541" y="975691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grpSp>
        <p:nvGrpSpPr>
          <p:cNvPr id="545" name="Shape 545"/>
          <p:cNvGrpSpPr/>
          <p:nvPr/>
        </p:nvGrpSpPr>
        <p:grpSpPr>
          <a:xfrm>
            <a:off x="2378513" y="1174670"/>
            <a:ext cx="446145" cy="402522"/>
            <a:chOff x="2374975" y="677725"/>
            <a:chExt cx="446145" cy="402522"/>
          </a:xfrm>
        </p:grpSpPr>
        <p:sp>
          <p:nvSpPr>
            <p:cNvPr id="546" name="Shape 546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2404205" y="700220"/>
              <a:ext cx="387688" cy="36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Shape 548"/>
          <p:cNvSpPr/>
          <p:nvPr/>
        </p:nvSpPr>
        <p:spPr>
          <a:xfrm>
            <a:off x="3007306" y="1339040"/>
            <a:ext cx="2415535" cy="410460"/>
          </a:xfrm>
          <a:prstGeom prst="wedgeRectCallout">
            <a:avLst>
              <a:gd fmla="val -55025" name="adj1"/>
              <a:gd fmla="val -31926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2466524" y="1891856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grpSp>
        <p:nvGrpSpPr>
          <p:cNvPr id="550" name="Shape 550"/>
          <p:cNvGrpSpPr/>
          <p:nvPr/>
        </p:nvGrpSpPr>
        <p:grpSpPr>
          <a:xfrm>
            <a:off x="2378513" y="2104462"/>
            <a:ext cx="446145" cy="402522"/>
            <a:chOff x="2374975" y="677725"/>
            <a:chExt cx="446145" cy="402522"/>
          </a:xfrm>
        </p:grpSpPr>
        <p:sp>
          <p:nvSpPr>
            <p:cNvPr id="551" name="Shape 551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2404205" y="700220"/>
              <a:ext cx="387688" cy="36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Shape 553"/>
          <p:cNvSpPr/>
          <p:nvPr/>
        </p:nvSpPr>
        <p:spPr>
          <a:xfrm>
            <a:off x="2466524" y="3895891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sp>
        <p:nvSpPr>
          <p:cNvPr id="554" name="Shape 554"/>
          <p:cNvSpPr/>
          <p:nvPr/>
        </p:nvSpPr>
        <p:spPr>
          <a:xfrm>
            <a:off x="2468623" y="4249203"/>
            <a:ext cx="3316434" cy="1559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2016-12-31 24:59</a:t>
            </a:r>
          </a:p>
        </p:txBody>
      </p:sp>
      <p:grpSp>
        <p:nvGrpSpPr>
          <p:cNvPr id="555" name="Shape 555"/>
          <p:cNvGrpSpPr/>
          <p:nvPr/>
        </p:nvGrpSpPr>
        <p:grpSpPr>
          <a:xfrm>
            <a:off x="5341338" y="4148506"/>
            <a:ext cx="459420" cy="402522"/>
            <a:chOff x="2361700" y="4630889"/>
            <a:chExt cx="459420" cy="402522"/>
          </a:xfrm>
        </p:grpSpPr>
        <p:sp>
          <p:nvSpPr>
            <p:cNvPr id="556" name="Shape 556"/>
            <p:cNvSpPr/>
            <p:nvPr/>
          </p:nvSpPr>
          <p:spPr>
            <a:xfrm>
              <a:off x="2374975" y="463088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7" name="Shape 557"/>
            <p:cNvPicPr preferRelativeResize="0"/>
            <p:nvPr/>
          </p:nvPicPr>
          <p:blipFill rotWithShape="1">
            <a:blip r:embed="rId5">
              <a:alphaModFix/>
            </a:blip>
            <a:srcRect b="74053" l="24681" r="32328" t="2282"/>
            <a:stretch/>
          </p:blipFill>
          <p:spPr>
            <a:xfrm>
              <a:off x="2361700" y="4655335"/>
              <a:ext cx="456997" cy="3558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Shape 558"/>
          <p:cNvSpPr txBox="1"/>
          <p:nvPr/>
        </p:nvSpPr>
        <p:spPr>
          <a:xfrm>
            <a:off x="2946481" y="1122015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3026590" y="1344782"/>
            <a:ext cx="216752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Hello. I Seolhyun 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take care of me.</a:t>
            </a:r>
          </a:p>
        </p:txBody>
      </p:sp>
      <p:sp>
        <p:nvSpPr>
          <p:cNvPr id="560" name="Shape 560"/>
          <p:cNvSpPr/>
          <p:nvPr/>
        </p:nvSpPr>
        <p:spPr>
          <a:xfrm>
            <a:off x="3002414" y="2299375"/>
            <a:ext cx="2415535" cy="1376782"/>
          </a:xfrm>
          <a:prstGeom prst="wedgeRectCallout">
            <a:avLst>
              <a:gd fmla="val -50003" name="adj1"/>
              <a:gd fmla="val -45971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1000글자까지 입력 가능하며 글자에 맞춰 말풍선 칸을 자동으로 조정되게 해주세요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2946481" y="2077688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3273924" y="4150807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63" name="Shape 563"/>
          <p:cNvSpPr/>
          <p:nvPr/>
        </p:nvSpPr>
        <p:spPr>
          <a:xfrm>
            <a:off x="4828303" y="3734887"/>
            <a:ext cx="397617" cy="297400"/>
          </a:xfrm>
          <a:prstGeom prst="wedgeRectCallout">
            <a:avLst>
              <a:gd fmla="val 65730" name="adj1"/>
              <a:gd fmla="val -29653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4844005" y="3750001"/>
            <a:ext cx="44626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</a:p>
        </p:txBody>
      </p:sp>
      <p:sp>
        <p:nvSpPr>
          <p:cNvPr id="565" name="Shape 565"/>
          <p:cNvSpPr/>
          <p:nvPr/>
        </p:nvSpPr>
        <p:spPr>
          <a:xfrm rot="10800000">
            <a:off x="2835710" y="2361502"/>
            <a:ext cx="169838" cy="187019"/>
          </a:xfrm>
          <a:prstGeom prst="rtTriangl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 rot="10800000">
            <a:off x="2981390" y="2410170"/>
            <a:ext cx="65734" cy="111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>
            <a:off x="2971639" y="2368880"/>
            <a:ext cx="65734" cy="101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Shape 568"/>
          <p:cNvGrpSpPr/>
          <p:nvPr/>
        </p:nvGrpSpPr>
        <p:grpSpPr>
          <a:xfrm>
            <a:off x="2378513" y="4484360"/>
            <a:ext cx="446145" cy="402522"/>
            <a:chOff x="2374975" y="677725"/>
            <a:chExt cx="446145" cy="402522"/>
          </a:xfrm>
        </p:grpSpPr>
        <p:sp>
          <p:nvSpPr>
            <p:cNvPr id="569" name="Shape 569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2404205" y="700220"/>
              <a:ext cx="387688" cy="3617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Shape 571"/>
          <p:cNvSpPr/>
          <p:nvPr/>
        </p:nvSpPr>
        <p:spPr>
          <a:xfrm>
            <a:off x="3007306" y="4648728"/>
            <a:ext cx="2415535" cy="410460"/>
          </a:xfrm>
          <a:prstGeom prst="wedgeRectCallout">
            <a:avLst>
              <a:gd fmla="val -55025" name="adj1"/>
              <a:gd fmla="val -31926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 txBox="1"/>
          <p:nvPr/>
        </p:nvSpPr>
        <p:spPr>
          <a:xfrm>
            <a:off x="2946481" y="4431705"/>
            <a:ext cx="206498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026590" y="4654471"/>
            <a:ext cx="216752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Hello. I Seolhyun 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take care of me.</a:t>
            </a:r>
          </a:p>
        </p:txBody>
      </p:sp>
      <p:sp>
        <p:nvSpPr>
          <p:cNvPr id="574" name="Shape 574"/>
          <p:cNvSpPr/>
          <p:nvPr/>
        </p:nvSpPr>
        <p:spPr>
          <a:xfrm>
            <a:off x="2327650" y="4010928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575" name="Shape 5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300" y="4160107"/>
            <a:ext cx="3522059" cy="235977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/>
          <p:nvPr/>
        </p:nvSpPr>
        <p:spPr>
          <a:xfrm>
            <a:off x="2339650" y="3651480"/>
            <a:ext cx="3531000" cy="5091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2380191" y="3687730"/>
            <a:ext cx="3454620" cy="445212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enter a message</a:t>
            </a:r>
          </a:p>
        </p:txBody>
      </p:sp>
      <p:sp>
        <p:nvSpPr>
          <p:cNvPr id="578" name="Shape 578"/>
          <p:cNvSpPr/>
          <p:nvPr/>
        </p:nvSpPr>
        <p:spPr>
          <a:xfrm>
            <a:off x="5209446" y="3735280"/>
            <a:ext cx="572412" cy="33339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cxnSp>
        <p:nvCxnSpPr>
          <p:cNvPr id="579" name="Shape 579"/>
          <p:cNvCxnSpPr>
            <a:endCxn id="578" idx="3"/>
          </p:cNvCxnSpPr>
          <p:nvPr/>
        </p:nvCxnSpPr>
        <p:spPr>
          <a:xfrm flipH="1">
            <a:off x="5781858" y="3186778"/>
            <a:ext cx="1353600" cy="71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80" name="Shape 580"/>
          <p:cNvSpPr txBox="1"/>
          <p:nvPr/>
        </p:nvSpPr>
        <p:spPr>
          <a:xfrm>
            <a:off x="7135492" y="3048241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샌드를 누르면 바로 전송 된다.</a:t>
            </a:r>
          </a:p>
        </p:txBody>
      </p:sp>
      <p:sp>
        <p:nvSpPr>
          <p:cNvPr id="581" name="Shape 581"/>
          <p:cNvSpPr/>
          <p:nvPr/>
        </p:nvSpPr>
        <p:spPr>
          <a:xfrm>
            <a:off x="4776326" y="342968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582" name="Shape 58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583" name="Shape 583"/>
          <p:cNvSpPr/>
          <p:nvPr/>
        </p:nvSpPr>
        <p:spPr>
          <a:xfrm>
            <a:off x="3174466" y="342968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584" name="Shape 584"/>
          <p:cNvSpPr/>
          <p:nvPr/>
        </p:nvSpPr>
        <p:spPr>
          <a:xfrm>
            <a:off x="2358540" y="307133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585" name="Shape 585"/>
          <p:cNvSpPr/>
          <p:nvPr/>
        </p:nvSpPr>
        <p:spPr>
          <a:xfrm>
            <a:off x="2345889" y="616708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(UNT)UserName 1234567890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7135460" y="1988458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키보드 이외의 영역을 터치하면 키보드가 내려간다.</a:t>
            </a:r>
          </a:p>
        </p:txBody>
      </p:sp>
      <p:cxnSp>
        <p:nvCxnSpPr>
          <p:cNvPr id="587" name="Shape 587"/>
          <p:cNvCxnSpPr>
            <a:stCxn id="586" idx="1"/>
          </p:cNvCxnSpPr>
          <p:nvPr/>
        </p:nvCxnSpPr>
        <p:spPr>
          <a:xfrm flipH="1">
            <a:off x="5607860" y="2126957"/>
            <a:ext cx="1527600" cy="4215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/>
        </p:nvSpPr>
        <p:spPr>
          <a:xfrm>
            <a:off x="178917" y="229106"/>
            <a:ext cx="27975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-자원 및 몬스터 처치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450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2646958" y="61961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5379030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596" name="Shape 596"/>
          <p:cNvSpPr/>
          <p:nvPr/>
        </p:nvSpPr>
        <p:spPr>
          <a:xfrm>
            <a:off x="2653123" y="1018523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2677225" y="1016658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5082051" y="1055025"/>
            <a:ext cx="12528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4038257" y="1045683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600" name="Shape 600"/>
          <p:cNvSpPr/>
          <p:nvPr/>
        </p:nvSpPr>
        <p:spPr>
          <a:xfrm>
            <a:off x="2653123" y="1305149"/>
            <a:ext cx="3520347" cy="14935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2703316" y="184943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3086483" y="1831098"/>
            <a:ext cx="147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 Exp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3138433" y="1994474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04" name="Shape 604"/>
          <p:cNvSpPr/>
          <p:nvPr/>
        </p:nvSpPr>
        <p:spPr>
          <a:xfrm>
            <a:off x="4342932" y="184943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 txBox="1"/>
          <p:nvPr/>
        </p:nvSpPr>
        <p:spPr>
          <a:xfrm>
            <a:off x="4726087" y="1831083"/>
            <a:ext cx="9348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Wood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4778053" y="1994474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07" name="Shape 607"/>
          <p:cNvSpPr/>
          <p:nvPr/>
        </p:nvSpPr>
        <p:spPr>
          <a:xfrm>
            <a:off x="2704091" y="229625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3087248" y="2277906"/>
            <a:ext cx="129875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ITEM12345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139215" y="2441291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10" name="Shape 610"/>
          <p:cNvSpPr/>
          <p:nvPr/>
        </p:nvSpPr>
        <p:spPr>
          <a:xfrm>
            <a:off x="4343712" y="229625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4726866" y="2277906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4778832" y="2441291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3148541" y="1359315"/>
            <a:ext cx="155241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MonsterName LV. 99</a:t>
            </a:r>
          </a:p>
        </p:txBody>
      </p:sp>
      <p:sp>
        <p:nvSpPr>
          <p:cNvPr id="614" name="Shape 614"/>
          <p:cNvSpPr/>
          <p:nvPr/>
        </p:nvSpPr>
        <p:spPr>
          <a:xfrm>
            <a:off x="2703316" y="1362737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" name="Shape 615"/>
          <p:cNvCxnSpPr/>
          <p:nvPr/>
        </p:nvCxnSpPr>
        <p:spPr>
          <a:xfrm>
            <a:off x="2693983" y="1802583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16" name="Shape 616"/>
          <p:cNvSpPr/>
          <p:nvPr/>
        </p:nvSpPr>
        <p:spPr>
          <a:xfrm>
            <a:off x="4632080" y="1419840"/>
            <a:ext cx="1472718" cy="281340"/>
          </a:xfrm>
          <a:prstGeom prst="ribbon">
            <a:avLst>
              <a:gd fmla="val 16667" name="adj1"/>
              <a:gd fmla="val 65345" name="adj2"/>
            </a:avLst>
          </a:prstGeom>
          <a:solidFill>
            <a:srgbClr val="FFC000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5050064" y="1458698"/>
            <a:ext cx="1399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Kill</a:t>
            </a:r>
          </a:p>
        </p:txBody>
      </p:sp>
      <p:grpSp>
        <p:nvGrpSpPr>
          <p:cNvPr id="618" name="Shape 618"/>
          <p:cNvGrpSpPr/>
          <p:nvPr/>
        </p:nvGrpSpPr>
        <p:grpSpPr>
          <a:xfrm>
            <a:off x="2646557" y="4654371"/>
            <a:ext cx="3828717" cy="1442776"/>
            <a:chOff x="4408853" y="3816042"/>
            <a:chExt cx="3828717" cy="1442776"/>
          </a:xfrm>
        </p:grpSpPr>
        <p:sp>
          <p:nvSpPr>
            <p:cNvPr id="619" name="Shape 619"/>
            <p:cNvSpPr/>
            <p:nvPr/>
          </p:nvSpPr>
          <p:spPr>
            <a:xfrm>
              <a:off x="4408853" y="3817907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 txBox="1"/>
            <p:nvPr/>
          </p:nvSpPr>
          <p:spPr>
            <a:xfrm>
              <a:off x="4432957" y="3816042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Defeat</a:t>
              </a:r>
            </a:p>
          </p:txBody>
        </p:sp>
        <p:sp>
          <p:nvSpPr>
            <p:cNvPr id="621" name="Shape 621"/>
            <p:cNvSpPr txBox="1"/>
            <p:nvPr/>
          </p:nvSpPr>
          <p:spPr>
            <a:xfrm>
              <a:off x="6837770" y="3854419"/>
              <a:ext cx="13998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622" name="Shape 622"/>
            <p:cNvSpPr txBox="1"/>
            <p:nvPr/>
          </p:nvSpPr>
          <p:spPr>
            <a:xfrm>
              <a:off x="5793987" y="3845067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623" name="Shape 623"/>
            <p:cNvSpPr/>
            <p:nvPr/>
          </p:nvSpPr>
          <p:spPr>
            <a:xfrm>
              <a:off x="4408853" y="4104535"/>
              <a:ext cx="3520347" cy="1154284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 txBox="1"/>
            <p:nvPr/>
          </p:nvSpPr>
          <p:spPr>
            <a:xfrm>
              <a:off x="4904276" y="4233348"/>
              <a:ext cx="116730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Monster LV. 99</a:t>
              </a:r>
            </a:p>
          </p:txBody>
        </p:sp>
        <p:sp>
          <p:nvSpPr>
            <p:cNvPr id="625" name="Shape 625"/>
            <p:cNvSpPr/>
            <p:nvPr/>
          </p:nvSpPr>
          <p:spPr>
            <a:xfrm>
              <a:off x="4459046" y="416212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Shape 626"/>
            <p:cNvCxnSpPr/>
            <p:nvPr/>
          </p:nvCxnSpPr>
          <p:spPr>
            <a:xfrm>
              <a:off x="4449714" y="4601969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627" name="Shape 627"/>
            <p:cNvSpPr txBox="1"/>
            <p:nvPr/>
          </p:nvSpPr>
          <p:spPr>
            <a:xfrm>
              <a:off x="4484300" y="4630605"/>
              <a:ext cx="3418948" cy="5770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Bad luck! You were defeated by </a:t>
              </a:r>
              <a:r>
                <a:rPr b="1" i="0" lang="en-US" sz="105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Monster Lv 99 </a:t>
              </a: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Please wait until your army has become more powerful before challenging it</a:t>
              </a:r>
            </a:p>
          </p:txBody>
        </p:sp>
      </p:grpSp>
      <p:sp>
        <p:nvSpPr>
          <p:cNvPr id="628" name="Shape 628"/>
          <p:cNvSpPr txBox="1"/>
          <p:nvPr/>
        </p:nvSpPr>
        <p:spPr>
          <a:xfrm>
            <a:off x="6734728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분류를 표시 한다.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6734728" y="595137"/>
            <a:ext cx="3612257" cy="13203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몬스터의 보고가 모두 스택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상세로 들어가는 UI가 없이 한번에 모든 정보를 표현한다.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모든정보가 표현된 메일을 한번에 리스팅 해서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각각의 메일에 대한 규격은 몬스터와 자원 채집 규격에 따른다.</a:t>
            </a:r>
          </a:p>
        </p:txBody>
      </p:sp>
      <p:sp>
        <p:nvSpPr>
          <p:cNvPr id="630" name="Shape 630"/>
          <p:cNvSpPr/>
          <p:nvPr/>
        </p:nvSpPr>
        <p:spPr>
          <a:xfrm>
            <a:off x="5088448" y="333601"/>
            <a:ext cx="909810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631" name="Shape 631"/>
          <p:cNvSpPr/>
          <p:nvPr/>
        </p:nvSpPr>
        <p:spPr>
          <a:xfrm>
            <a:off x="4289276" y="333601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632" name="Shape 632"/>
          <p:cNvSpPr/>
          <p:nvPr/>
        </p:nvSpPr>
        <p:spPr>
          <a:xfrm>
            <a:off x="3486587" y="333601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633" name="Shape 633"/>
          <p:cNvSpPr/>
          <p:nvPr/>
        </p:nvSpPr>
        <p:spPr>
          <a:xfrm>
            <a:off x="2670658" y="318194"/>
            <a:ext cx="831672" cy="28913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634" name="Shape 634"/>
          <p:cNvSpPr/>
          <p:nvPr/>
        </p:nvSpPr>
        <p:spPr>
          <a:xfrm>
            <a:off x="2675100" y="5858064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2703316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Shape 636"/>
          <p:cNvSpPr/>
          <p:nvPr/>
        </p:nvSpPr>
        <p:spPr>
          <a:xfrm rot="10800000">
            <a:off x="2789479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2664447" y="4509753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638" name="Shape 6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850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8173" y="6006050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/>
        </p:nvSpPr>
        <p:spPr>
          <a:xfrm>
            <a:off x="6831592" y="5006882"/>
            <a:ext cx="3612257" cy="10829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 처치에 대한 메일 탭에서 메일 삭제를 누르면 전체 삭제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 처치에 대한 탭에서는 메일 선택 기능을 제공하지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및 몬스터 처치 탭에서는 채팅창 링크 기능을 사용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1" name="Shape 641"/>
          <p:cNvCxnSpPr>
            <a:stCxn id="640" idx="1"/>
          </p:cNvCxnSpPr>
          <p:nvPr/>
        </p:nvCxnSpPr>
        <p:spPr>
          <a:xfrm flipH="1">
            <a:off x="5851492" y="5548363"/>
            <a:ext cx="980100" cy="6378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2" name="Shape 642"/>
          <p:cNvCxnSpPr>
            <a:stCxn id="640" idx="1"/>
            <a:endCxn id="639" idx="2"/>
          </p:cNvCxnSpPr>
          <p:nvPr/>
        </p:nvCxnSpPr>
        <p:spPr>
          <a:xfrm flipH="1">
            <a:off x="4741792" y="5548363"/>
            <a:ext cx="2089800" cy="864900"/>
          </a:xfrm>
          <a:prstGeom prst="bentConnector4">
            <a:avLst>
              <a:gd fmla="val 23057" name="adj1"/>
              <a:gd fmla="val 12642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643" name="Shape 643"/>
          <p:cNvGrpSpPr/>
          <p:nvPr/>
        </p:nvGrpSpPr>
        <p:grpSpPr>
          <a:xfrm>
            <a:off x="2661025" y="2815283"/>
            <a:ext cx="3832922" cy="1782052"/>
            <a:chOff x="4451316" y="1781008"/>
            <a:chExt cx="3832922" cy="1782052"/>
          </a:xfrm>
        </p:grpSpPr>
        <p:sp>
          <p:nvSpPr>
            <p:cNvPr id="644" name="Shape 644"/>
            <p:cNvSpPr/>
            <p:nvPr/>
          </p:nvSpPr>
          <p:spPr>
            <a:xfrm>
              <a:off x="4453037" y="178100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 txBox="1"/>
            <p:nvPr/>
          </p:nvSpPr>
          <p:spPr>
            <a:xfrm>
              <a:off x="4475421" y="1781008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채집 성공</a:t>
              </a:r>
            </a:p>
          </p:txBody>
        </p:sp>
        <p:sp>
          <p:nvSpPr>
            <p:cNvPr id="646" name="Shape 646"/>
            <p:cNvSpPr txBox="1"/>
            <p:nvPr/>
          </p:nvSpPr>
          <p:spPr>
            <a:xfrm>
              <a:off x="6880239" y="1819375"/>
              <a:ext cx="1403999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647" name="Shape 647"/>
            <p:cNvSpPr txBox="1"/>
            <p:nvPr/>
          </p:nvSpPr>
          <p:spPr>
            <a:xfrm>
              <a:off x="5836451" y="1810033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648" name="Shape 648"/>
            <p:cNvSpPr/>
            <p:nvPr/>
          </p:nvSpPr>
          <p:spPr>
            <a:xfrm>
              <a:off x="4451316" y="2069500"/>
              <a:ext cx="3520347" cy="149356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501510" y="2127091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0" name="Shape 650"/>
            <p:cNvCxnSpPr/>
            <p:nvPr/>
          </p:nvCxnSpPr>
          <p:spPr>
            <a:xfrm>
              <a:off x="4492178" y="2566933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651" name="Shape 651"/>
            <p:cNvSpPr txBox="1"/>
            <p:nvPr/>
          </p:nvSpPr>
          <p:spPr>
            <a:xfrm>
              <a:off x="4906687" y="2111725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Lumbermill</a:t>
              </a:r>
            </a:p>
          </p:txBody>
        </p:sp>
        <p:sp>
          <p:nvSpPr>
            <p:cNvPr id="652" name="Shape 652"/>
            <p:cNvSpPr/>
            <p:nvPr/>
          </p:nvSpPr>
          <p:spPr>
            <a:xfrm>
              <a:off x="4508405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 txBox="1"/>
            <p:nvPr/>
          </p:nvSpPr>
          <p:spPr>
            <a:xfrm>
              <a:off x="4956875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Wood</a:t>
              </a:r>
            </a:p>
          </p:txBody>
        </p:sp>
        <p:sp>
          <p:nvSpPr>
            <p:cNvPr id="654" name="Shape 654"/>
            <p:cNvSpPr txBox="1"/>
            <p:nvPr/>
          </p:nvSpPr>
          <p:spPr>
            <a:xfrm>
              <a:off x="4943525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55" name="Shape 655"/>
            <p:cNvSpPr/>
            <p:nvPr/>
          </p:nvSpPr>
          <p:spPr>
            <a:xfrm>
              <a:off x="6148023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 txBox="1"/>
            <p:nvPr/>
          </p:nvSpPr>
          <p:spPr>
            <a:xfrm>
              <a:off x="6596492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</a:t>
              </a:r>
            </a:p>
          </p:txBody>
        </p:sp>
        <p:sp>
          <p:nvSpPr>
            <p:cNvPr id="657" name="Shape 657"/>
            <p:cNvSpPr txBox="1"/>
            <p:nvPr/>
          </p:nvSpPr>
          <p:spPr>
            <a:xfrm>
              <a:off x="6583142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58" name="Shape 658"/>
            <p:cNvSpPr/>
            <p:nvPr/>
          </p:nvSpPr>
          <p:spPr>
            <a:xfrm>
              <a:off x="4518516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 txBox="1"/>
            <p:nvPr/>
          </p:nvSpPr>
          <p:spPr>
            <a:xfrm>
              <a:off x="4966985" y="3059416"/>
              <a:ext cx="140410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660" name="Shape 660"/>
            <p:cNvSpPr txBox="1"/>
            <p:nvPr/>
          </p:nvSpPr>
          <p:spPr>
            <a:xfrm>
              <a:off x="4953635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61" name="Shape 661"/>
            <p:cNvSpPr/>
            <p:nvPr/>
          </p:nvSpPr>
          <p:spPr>
            <a:xfrm>
              <a:off x="6158132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 txBox="1"/>
            <p:nvPr/>
          </p:nvSpPr>
          <p:spPr>
            <a:xfrm>
              <a:off x="6606603" y="3059416"/>
              <a:ext cx="13325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663" name="Shape 663"/>
            <p:cNvSpPr txBox="1"/>
            <p:nvPr/>
          </p:nvSpPr>
          <p:spPr>
            <a:xfrm>
              <a:off x="6593253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664" name="Shape 664"/>
            <p:cNvSpPr txBox="1"/>
            <p:nvPr/>
          </p:nvSpPr>
          <p:spPr>
            <a:xfrm>
              <a:off x="4916880" y="2298024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Level 5</a:t>
              </a:r>
            </a:p>
          </p:txBody>
        </p:sp>
      </p:grpSp>
      <p:sp>
        <p:nvSpPr>
          <p:cNvPr id="665" name="Shape 665"/>
          <p:cNvSpPr txBox="1"/>
          <p:nvPr/>
        </p:nvSpPr>
        <p:spPr>
          <a:xfrm>
            <a:off x="3147988" y="1526133"/>
            <a:ext cx="15529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999,999,999</a:t>
            </a:r>
          </a:p>
        </p:txBody>
      </p:sp>
      <p:sp>
        <p:nvSpPr>
          <p:cNvPr id="666" name="Shape 666"/>
          <p:cNvSpPr/>
          <p:nvPr/>
        </p:nvSpPr>
        <p:spPr>
          <a:xfrm>
            <a:off x="2653949" y="625939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pic>
        <p:nvPicPr>
          <p:cNvPr id="667" name="Shape 6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110" y="5957366"/>
            <a:ext cx="630342" cy="51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/>
        </p:nvSpPr>
        <p:spPr>
          <a:xfrm>
            <a:off x="178917" y="229106"/>
            <a:ext cx="28535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-몬스터 사냥 보고 규격</a:t>
            </a:r>
          </a:p>
        </p:txBody>
      </p:sp>
      <p:sp>
        <p:nvSpPr>
          <p:cNvPr id="673" name="Shape 673"/>
          <p:cNvSpPr/>
          <p:nvPr/>
        </p:nvSpPr>
        <p:spPr>
          <a:xfrm>
            <a:off x="4415419" y="57207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Shape 674"/>
          <p:cNvSpPr txBox="1"/>
          <p:nvPr/>
        </p:nvSpPr>
        <p:spPr>
          <a:xfrm>
            <a:off x="4439523" y="570214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6848175" y="608575"/>
            <a:ext cx="1379698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5800553" y="599239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677" name="Shape 677"/>
          <p:cNvSpPr/>
          <p:nvPr/>
        </p:nvSpPr>
        <p:spPr>
          <a:xfrm>
            <a:off x="4415419" y="858704"/>
            <a:ext cx="3520200" cy="14937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4465612" y="1402991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Shape 679"/>
          <p:cNvSpPr txBox="1"/>
          <p:nvPr/>
        </p:nvSpPr>
        <p:spPr>
          <a:xfrm>
            <a:off x="4848780" y="1384654"/>
            <a:ext cx="147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 Exp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4900730" y="1548029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81" name="Shape 681"/>
          <p:cNvSpPr/>
          <p:nvPr/>
        </p:nvSpPr>
        <p:spPr>
          <a:xfrm>
            <a:off x="6105230" y="1402991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 txBox="1"/>
          <p:nvPr/>
        </p:nvSpPr>
        <p:spPr>
          <a:xfrm>
            <a:off x="6488382" y="1384641"/>
            <a:ext cx="9348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Wood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6540348" y="1548029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84" name="Shape 684"/>
          <p:cNvSpPr/>
          <p:nvPr/>
        </p:nvSpPr>
        <p:spPr>
          <a:xfrm>
            <a:off x="4466389" y="184981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4849544" y="1831463"/>
            <a:ext cx="129875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ITEM12345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4901510" y="1994850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87" name="Shape 687"/>
          <p:cNvSpPr/>
          <p:nvPr/>
        </p:nvSpPr>
        <p:spPr>
          <a:xfrm>
            <a:off x="6106007" y="184981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6489162" y="1831463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6541128" y="1994850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4910282" y="894308"/>
            <a:ext cx="116730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Monster LV. 99</a:t>
            </a:r>
          </a:p>
        </p:txBody>
      </p:sp>
      <p:sp>
        <p:nvSpPr>
          <p:cNvPr id="691" name="Shape 691"/>
          <p:cNvSpPr/>
          <p:nvPr/>
        </p:nvSpPr>
        <p:spPr>
          <a:xfrm>
            <a:off x="4465612" y="916295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Shape 692"/>
          <p:cNvCxnSpPr/>
          <p:nvPr/>
        </p:nvCxnSpPr>
        <p:spPr>
          <a:xfrm>
            <a:off x="4456280" y="1356141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3" name="Shape 693"/>
          <p:cNvSpPr/>
          <p:nvPr/>
        </p:nvSpPr>
        <p:spPr>
          <a:xfrm>
            <a:off x="6394376" y="973395"/>
            <a:ext cx="1472718" cy="281340"/>
          </a:xfrm>
          <a:prstGeom prst="ribbon">
            <a:avLst>
              <a:gd fmla="val 16667" name="adj1"/>
              <a:gd fmla="val 65345" name="adj2"/>
            </a:avLst>
          </a:prstGeom>
          <a:solidFill>
            <a:srgbClr val="FFC000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6812360" y="1012254"/>
            <a:ext cx="1399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Kill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4910282" y="1079687"/>
            <a:ext cx="15529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999,999,999</a:t>
            </a:r>
          </a:p>
        </p:txBody>
      </p:sp>
      <p:sp>
        <p:nvSpPr>
          <p:cNvPr id="696" name="Shape 696"/>
          <p:cNvSpPr/>
          <p:nvPr/>
        </p:nvSpPr>
        <p:spPr>
          <a:xfrm>
            <a:off x="4419582" y="2887331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Shape 697"/>
          <p:cNvSpPr txBox="1"/>
          <p:nvPr/>
        </p:nvSpPr>
        <p:spPr>
          <a:xfrm>
            <a:off x="4423305" y="2887331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6828125" y="2925691"/>
            <a:ext cx="1379698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784335" y="2916356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700" name="Shape 700"/>
          <p:cNvSpPr/>
          <p:nvPr/>
        </p:nvSpPr>
        <p:spPr>
          <a:xfrm>
            <a:off x="4399200" y="3175823"/>
            <a:ext cx="3520347" cy="14935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449394" y="37201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Shape 702"/>
          <p:cNvSpPr txBox="1"/>
          <p:nvPr/>
        </p:nvSpPr>
        <p:spPr>
          <a:xfrm>
            <a:off x="4832548" y="3701771"/>
            <a:ext cx="177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 Exp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4884514" y="38651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04" name="Shape 704"/>
          <p:cNvSpPr/>
          <p:nvPr/>
        </p:nvSpPr>
        <p:spPr>
          <a:xfrm>
            <a:off x="6089012" y="37201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Shape 705"/>
          <p:cNvSpPr txBox="1"/>
          <p:nvPr/>
        </p:nvSpPr>
        <p:spPr>
          <a:xfrm>
            <a:off x="6472164" y="3701757"/>
            <a:ext cx="9348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Wood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6524130" y="38651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07" name="Shape 707"/>
          <p:cNvSpPr/>
          <p:nvPr/>
        </p:nvSpPr>
        <p:spPr>
          <a:xfrm>
            <a:off x="4450173" y="41669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4833325" y="4148578"/>
            <a:ext cx="129875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ITEM12345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4885292" y="43119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10" name="Shape 710"/>
          <p:cNvSpPr/>
          <p:nvPr/>
        </p:nvSpPr>
        <p:spPr>
          <a:xfrm>
            <a:off x="6089789" y="41669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6472944" y="4148578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6524910" y="43119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13" name="Shape 713"/>
          <p:cNvSpPr/>
          <p:nvPr/>
        </p:nvSpPr>
        <p:spPr>
          <a:xfrm>
            <a:off x="4449394" y="323340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Shape 714"/>
          <p:cNvCxnSpPr/>
          <p:nvPr/>
        </p:nvCxnSpPr>
        <p:spPr>
          <a:xfrm>
            <a:off x="4440062" y="3673257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5" name="Shape 715"/>
          <p:cNvCxnSpPr/>
          <p:nvPr/>
        </p:nvCxnSpPr>
        <p:spPr>
          <a:xfrm rot="10800000">
            <a:off x="7568821" y="1126080"/>
            <a:ext cx="928199" cy="7878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6" name="Shape 716"/>
          <p:cNvSpPr txBox="1"/>
          <p:nvPr/>
        </p:nvSpPr>
        <p:spPr>
          <a:xfrm>
            <a:off x="8497025" y="441900"/>
            <a:ext cx="3612257" cy="8601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승리/패배, 몬스터가 위치한 좌표, 몬스터를 토벌한 시간을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배틀 리포트는 최초 승리/승리/패배 3종류로 분류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좌표를 터치하면 해당 위치로 이동 한다.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8497025" y="1541758"/>
            <a:ext cx="3612257" cy="7442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최초로 처치한 몬스터는 레벨로 구분한다.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최초로 잡은 몬스터의 경우 최초 처치라는 표시와 함께 추가 보상을 지급한다.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보상은 테이블에 정의된 것을 지급한다.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315250" y="2376723"/>
            <a:ext cx="3612300" cy="13958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몬스터를 처치하여 획득한 자원 및 경험치를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처치시 테이블에 정의된 영주 경험치를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몬스터는 고유한 보상을 가지고 있으며 추가로 이벤트 보상을 줄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보상으로 받은 아이템의 Icon, 이름, 개수를 표기 한다.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316491" y="935366"/>
            <a:ext cx="3612257" cy="3834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처치한 몬스터의 이미지, 이름, 레벨, 몬스터의 전투력을 표시 한다..</a:t>
            </a:r>
          </a:p>
        </p:txBody>
      </p:sp>
      <p:cxnSp>
        <p:nvCxnSpPr>
          <p:cNvPr id="720" name="Shape 720"/>
          <p:cNvCxnSpPr>
            <a:stCxn id="716" idx="1"/>
            <a:endCxn id="675" idx="3"/>
          </p:cNvCxnSpPr>
          <p:nvPr/>
        </p:nvCxnSpPr>
        <p:spPr>
          <a:xfrm rot="10800000">
            <a:off x="8227925" y="723794"/>
            <a:ext cx="269100" cy="1482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1" name="Shape 721"/>
          <p:cNvSpPr txBox="1"/>
          <p:nvPr/>
        </p:nvSpPr>
        <p:spPr>
          <a:xfrm>
            <a:off x="4580191" y="228975"/>
            <a:ext cx="3227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N레벨 몬스터 최초 토벌 성공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5094739" y="2540758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토벌 성공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5206835" y="4883317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토벌 실패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315240" y="5850705"/>
            <a:ext cx="3612257" cy="734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처치에 실패 할 경우 어떤 보상도 획득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몬스터 처치 실패시의 메일 내용은 테이블에 정의 한 내용을 출력한다.</a:t>
            </a:r>
          </a:p>
        </p:txBody>
      </p:sp>
      <p:cxnSp>
        <p:nvCxnSpPr>
          <p:cNvPr id="725" name="Shape 725"/>
          <p:cNvCxnSpPr>
            <a:endCxn id="724" idx="3"/>
          </p:cNvCxnSpPr>
          <p:nvPr/>
        </p:nvCxnSpPr>
        <p:spPr>
          <a:xfrm flipH="1">
            <a:off x="3927498" y="6158704"/>
            <a:ext cx="556800" cy="59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6" name="Shape 726"/>
          <p:cNvCxnSpPr>
            <a:stCxn id="719" idx="3"/>
            <a:endCxn id="691" idx="1"/>
          </p:cNvCxnSpPr>
          <p:nvPr/>
        </p:nvCxnSpPr>
        <p:spPr>
          <a:xfrm flipH="1" rot="10800000">
            <a:off x="3928749" y="1117491"/>
            <a:ext cx="537000" cy="96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7" name="Shape 727"/>
          <p:cNvCxnSpPr>
            <a:stCxn id="718" idx="3"/>
            <a:endCxn id="684" idx="1"/>
          </p:cNvCxnSpPr>
          <p:nvPr/>
        </p:nvCxnSpPr>
        <p:spPr>
          <a:xfrm flipH="1" rot="10800000">
            <a:off x="3927550" y="2051072"/>
            <a:ext cx="538800" cy="10236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8" name="Shape 728"/>
          <p:cNvCxnSpPr>
            <a:stCxn id="718" idx="3"/>
            <a:endCxn id="701" idx="1"/>
          </p:cNvCxnSpPr>
          <p:nvPr/>
        </p:nvCxnSpPr>
        <p:spPr>
          <a:xfrm>
            <a:off x="3927550" y="3074672"/>
            <a:ext cx="521700" cy="846600"/>
          </a:xfrm>
          <a:prstGeom prst="bentConnector3">
            <a:avLst>
              <a:gd fmla="val 5001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9" name="Shape 729"/>
          <p:cNvSpPr txBox="1"/>
          <p:nvPr/>
        </p:nvSpPr>
        <p:spPr>
          <a:xfrm>
            <a:off x="4854571" y="3218050"/>
            <a:ext cx="116730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Monster LV. 99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4854571" y="3403428"/>
            <a:ext cx="155297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999,999,999</a:t>
            </a:r>
          </a:p>
        </p:txBody>
      </p:sp>
      <p:grpSp>
        <p:nvGrpSpPr>
          <p:cNvPr id="731" name="Shape 731"/>
          <p:cNvGrpSpPr/>
          <p:nvPr/>
        </p:nvGrpSpPr>
        <p:grpSpPr>
          <a:xfrm>
            <a:off x="4419583" y="5281267"/>
            <a:ext cx="3727614" cy="1442776"/>
            <a:chOff x="4408853" y="5262296"/>
            <a:chExt cx="3727614" cy="1442776"/>
          </a:xfrm>
        </p:grpSpPr>
        <p:sp>
          <p:nvSpPr>
            <p:cNvPr id="732" name="Shape 732"/>
            <p:cNvSpPr/>
            <p:nvPr/>
          </p:nvSpPr>
          <p:spPr>
            <a:xfrm>
              <a:off x="4408853" y="5264160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4432957" y="5262296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Defeat</a:t>
              </a:r>
            </a:p>
          </p:txBody>
        </p:sp>
        <p:sp>
          <p:nvSpPr>
            <p:cNvPr id="734" name="Shape 734"/>
            <p:cNvSpPr txBox="1"/>
            <p:nvPr/>
          </p:nvSpPr>
          <p:spPr>
            <a:xfrm>
              <a:off x="6837767" y="5300653"/>
              <a:ext cx="1298700" cy="230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735" name="Shape 735"/>
            <p:cNvSpPr txBox="1"/>
            <p:nvPr/>
          </p:nvSpPr>
          <p:spPr>
            <a:xfrm>
              <a:off x="5793987" y="5291321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736" name="Shape 736"/>
            <p:cNvSpPr/>
            <p:nvPr/>
          </p:nvSpPr>
          <p:spPr>
            <a:xfrm>
              <a:off x="4408853" y="5550789"/>
              <a:ext cx="3520347" cy="1154284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4459046" y="560837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8" name="Shape 738"/>
            <p:cNvCxnSpPr/>
            <p:nvPr/>
          </p:nvCxnSpPr>
          <p:spPr>
            <a:xfrm>
              <a:off x="4449714" y="6048223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739" name="Shape 739"/>
            <p:cNvSpPr txBox="1"/>
            <p:nvPr/>
          </p:nvSpPr>
          <p:spPr>
            <a:xfrm>
              <a:off x="4484300" y="6076857"/>
              <a:ext cx="3418948" cy="5770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Bad luck! You were defeated by </a:t>
              </a:r>
              <a:r>
                <a:rPr b="1" i="0" lang="en-US" sz="105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Monster Lv 99 </a:t>
              </a: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Please wait until your army has become more powerful before challenging it</a:t>
              </a:r>
            </a:p>
          </p:txBody>
        </p:sp>
        <p:sp>
          <p:nvSpPr>
            <p:cNvPr id="740" name="Shape 740"/>
            <p:cNvSpPr txBox="1"/>
            <p:nvPr/>
          </p:nvSpPr>
          <p:spPr>
            <a:xfrm>
              <a:off x="4904587" y="5572185"/>
              <a:ext cx="116730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Monster LV. 99</a:t>
              </a:r>
            </a:p>
          </p:txBody>
        </p:sp>
        <p:sp>
          <p:nvSpPr>
            <p:cNvPr id="741" name="Shape 741"/>
            <p:cNvSpPr txBox="1"/>
            <p:nvPr/>
          </p:nvSpPr>
          <p:spPr>
            <a:xfrm>
              <a:off x="4904587" y="5757562"/>
              <a:ext cx="155297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Power : 999,999,999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/>
        </p:nvSpPr>
        <p:spPr>
          <a:xfrm>
            <a:off x="178918" y="229106"/>
            <a:ext cx="2536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자원 채집 보고 규격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7638609" y="1380333"/>
            <a:ext cx="3612257" cy="2903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채집을 완료하고 돌아온 시간을 표시한다.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39642" y="2669708"/>
            <a:ext cx="3612257" cy="10752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자원을 표기시해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자원의 아이콘,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자원지가 보유한 자원 이외에 이벤트 등으로 추가적인 자원이나 아이템을 획득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획득한 아이템이 많은 경우 아이템 리스트 만큼 보고 영역이 증가한다.</a:t>
            </a:r>
          </a:p>
        </p:txBody>
      </p:sp>
      <p:cxnSp>
        <p:nvCxnSpPr>
          <p:cNvPr id="749" name="Shape 749"/>
          <p:cNvCxnSpPr>
            <a:endCxn id="748" idx="3"/>
          </p:cNvCxnSpPr>
          <p:nvPr/>
        </p:nvCxnSpPr>
        <p:spPr>
          <a:xfrm flipH="1">
            <a:off x="3951900" y="2717457"/>
            <a:ext cx="556500" cy="4899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0" name="Shape 750"/>
          <p:cNvSpPr txBox="1"/>
          <p:nvPr/>
        </p:nvSpPr>
        <p:spPr>
          <a:xfrm>
            <a:off x="4359405" y="651193"/>
            <a:ext cx="3612257" cy="4009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자원지의 좌표를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좌표로 이동 한다.</a:t>
            </a:r>
          </a:p>
        </p:txBody>
      </p:sp>
      <p:cxnSp>
        <p:nvCxnSpPr>
          <p:cNvPr id="751" name="Shape 751"/>
          <p:cNvCxnSpPr>
            <a:endCxn id="750" idx="2"/>
          </p:cNvCxnSpPr>
          <p:nvPr/>
        </p:nvCxnSpPr>
        <p:spPr>
          <a:xfrm flipH="1" rot="5400000">
            <a:off x="5783633" y="1434011"/>
            <a:ext cx="918600" cy="1548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2" name="Shape 752"/>
          <p:cNvCxnSpPr>
            <a:endCxn id="747" idx="1"/>
          </p:cNvCxnSpPr>
          <p:nvPr/>
        </p:nvCxnSpPr>
        <p:spPr>
          <a:xfrm rot="-5400000">
            <a:off x="7288059" y="1629754"/>
            <a:ext cx="454800" cy="2463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3" name="Shape 753"/>
          <p:cNvSpPr txBox="1"/>
          <p:nvPr/>
        </p:nvSpPr>
        <p:spPr>
          <a:xfrm>
            <a:off x="359191" y="1576912"/>
            <a:ext cx="3612257" cy="7298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채집한 자원지의 이름과 레벨을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자원지의 경우 레벨 표시를 하지 않는다.</a:t>
            </a:r>
          </a:p>
        </p:txBody>
      </p:sp>
      <p:cxnSp>
        <p:nvCxnSpPr>
          <p:cNvPr id="754" name="Shape 754"/>
          <p:cNvCxnSpPr>
            <a:endCxn id="753" idx="3"/>
          </p:cNvCxnSpPr>
          <p:nvPr/>
        </p:nvCxnSpPr>
        <p:spPr>
          <a:xfrm rot="10800000">
            <a:off x="3971449" y="1941816"/>
            <a:ext cx="458100" cy="1269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5" name="Shape 755"/>
          <p:cNvSpPr txBox="1"/>
          <p:nvPr/>
        </p:nvSpPr>
        <p:spPr>
          <a:xfrm>
            <a:off x="339642" y="4246226"/>
            <a:ext cx="3612257" cy="295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자원지의 경우 레벨 표시를 하지 않는다.</a:t>
            </a:r>
          </a:p>
        </p:txBody>
      </p:sp>
      <p:cxnSp>
        <p:nvCxnSpPr>
          <p:cNvPr id="756" name="Shape 756"/>
          <p:cNvCxnSpPr>
            <a:endCxn id="755" idx="3"/>
          </p:cNvCxnSpPr>
          <p:nvPr/>
        </p:nvCxnSpPr>
        <p:spPr>
          <a:xfrm flipH="1">
            <a:off x="3951900" y="3951676"/>
            <a:ext cx="477600" cy="4425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7" name="Shape 757"/>
          <p:cNvSpPr/>
          <p:nvPr/>
        </p:nvSpPr>
        <p:spPr>
          <a:xfrm>
            <a:off x="4451316" y="3753371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4455037" y="3753371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성공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6859849" y="3791750"/>
            <a:ext cx="1528799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5816067" y="3782396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761" name="Shape 761"/>
          <p:cNvSpPr/>
          <p:nvPr/>
        </p:nvSpPr>
        <p:spPr>
          <a:xfrm>
            <a:off x="4430932" y="4041862"/>
            <a:ext cx="3520347" cy="14935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4481126" y="4099451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3" name="Shape 763"/>
          <p:cNvCxnSpPr/>
          <p:nvPr/>
        </p:nvCxnSpPr>
        <p:spPr>
          <a:xfrm>
            <a:off x="4471794" y="4539296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4" name="Shape 764"/>
          <p:cNvSpPr txBox="1"/>
          <p:nvPr/>
        </p:nvSpPr>
        <p:spPr>
          <a:xfrm>
            <a:off x="4886303" y="4084089"/>
            <a:ext cx="168058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Lumbermill</a:t>
            </a:r>
          </a:p>
        </p:txBody>
      </p:sp>
      <p:sp>
        <p:nvSpPr>
          <p:cNvPr id="765" name="Shape 765"/>
          <p:cNvSpPr/>
          <p:nvPr/>
        </p:nvSpPr>
        <p:spPr>
          <a:xfrm>
            <a:off x="4488021" y="46033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Shape 766"/>
          <p:cNvSpPr txBox="1"/>
          <p:nvPr/>
        </p:nvSpPr>
        <p:spPr>
          <a:xfrm>
            <a:off x="4936491" y="4584957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Wood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4923141" y="47483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68" name="Shape 768"/>
          <p:cNvSpPr/>
          <p:nvPr/>
        </p:nvSpPr>
        <p:spPr>
          <a:xfrm>
            <a:off x="6127639" y="460331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6576109" y="4584957"/>
            <a:ext cx="57259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6562759" y="4748348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71" name="Shape 771"/>
          <p:cNvSpPr/>
          <p:nvPr/>
        </p:nvSpPr>
        <p:spPr>
          <a:xfrm>
            <a:off x="4498132" y="50501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4946601" y="5031778"/>
            <a:ext cx="140410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 12345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4933251" y="51951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sp>
        <p:nvSpPr>
          <p:cNvPr id="774" name="Shape 774"/>
          <p:cNvSpPr/>
          <p:nvPr/>
        </p:nvSpPr>
        <p:spPr>
          <a:xfrm>
            <a:off x="6137750" y="505013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 txBox="1"/>
          <p:nvPr/>
        </p:nvSpPr>
        <p:spPr>
          <a:xfrm>
            <a:off x="6586220" y="5031778"/>
            <a:ext cx="133254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Item 12345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6572870" y="5195167"/>
            <a:ext cx="122020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+ 9,999,999,999</a:t>
            </a:r>
          </a:p>
        </p:txBody>
      </p:sp>
      <p:grpSp>
        <p:nvGrpSpPr>
          <p:cNvPr id="777" name="Shape 777"/>
          <p:cNvGrpSpPr/>
          <p:nvPr/>
        </p:nvGrpSpPr>
        <p:grpSpPr>
          <a:xfrm>
            <a:off x="4451316" y="1781008"/>
            <a:ext cx="3832904" cy="1782052"/>
            <a:chOff x="4451316" y="1781008"/>
            <a:chExt cx="3832904" cy="1782052"/>
          </a:xfrm>
        </p:grpSpPr>
        <p:sp>
          <p:nvSpPr>
            <p:cNvPr id="778" name="Shape 778"/>
            <p:cNvSpPr/>
            <p:nvPr/>
          </p:nvSpPr>
          <p:spPr>
            <a:xfrm>
              <a:off x="4471700" y="178100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 txBox="1"/>
            <p:nvPr/>
          </p:nvSpPr>
          <p:spPr>
            <a:xfrm>
              <a:off x="4475421" y="1781008"/>
              <a:ext cx="8295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채집 성공</a:t>
              </a: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6880221" y="1819375"/>
              <a:ext cx="1403999" cy="230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5836451" y="1810033"/>
              <a:ext cx="10599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9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X 1200 : Y 1200</a:t>
              </a:r>
            </a:p>
          </p:txBody>
        </p:sp>
        <p:sp>
          <p:nvSpPr>
            <p:cNvPr id="782" name="Shape 782"/>
            <p:cNvSpPr/>
            <p:nvPr/>
          </p:nvSpPr>
          <p:spPr>
            <a:xfrm>
              <a:off x="4451316" y="2069500"/>
              <a:ext cx="3520347" cy="1493560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4501510" y="2127091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4" name="Shape 784"/>
            <p:cNvCxnSpPr/>
            <p:nvPr/>
          </p:nvCxnSpPr>
          <p:spPr>
            <a:xfrm>
              <a:off x="4492178" y="2566933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785" name="Shape 785"/>
            <p:cNvSpPr txBox="1"/>
            <p:nvPr/>
          </p:nvSpPr>
          <p:spPr>
            <a:xfrm>
              <a:off x="4906687" y="2111725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Lumbermill</a:t>
              </a:r>
            </a:p>
          </p:txBody>
        </p:sp>
        <p:sp>
          <p:nvSpPr>
            <p:cNvPr id="786" name="Shape 786"/>
            <p:cNvSpPr/>
            <p:nvPr/>
          </p:nvSpPr>
          <p:spPr>
            <a:xfrm>
              <a:off x="4508405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4956875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Wood</a:t>
              </a:r>
            </a:p>
          </p:txBody>
        </p:sp>
        <p:sp>
          <p:nvSpPr>
            <p:cNvPr id="788" name="Shape 788"/>
            <p:cNvSpPr txBox="1"/>
            <p:nvPr/>
          </p:nvSpPr>
          <p:spPr>
            <a:xfrm>
              <a:off x="4943525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89" name="Shape 789"/>
            <p:cNvSpPr/>
            <p:nvPr/>
          </p:nvSpPr>
          <p:spPr>
            <a:xfrm>
              <a:off x="6148023" y="263094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Shape 790"/>
            <p:cNvSpPr txBox="1"/>
            <p:nvPr/>
          </p:nvSpPr>
          <p:spPr>
            <a:xfrm>
              <a:off x="6596492" y="2612598"/>
              <a:ext cx="5725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</a:t>
              </a:r>
            </a:p>
          </p:txBody>
        </p:sp>
        <p:sp>
          <p:nvSpPr>
            <p:cNvPr id="791" name="Shape 791"/>
            <p:cNvSpPr txBox="1"/>
            <p:nvPr/>
          </p:nvSpPr>
          <p:spPr>
            <a:xfrm>
              <a:off x="6583142" y="2775983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92" name="Shape 792"/>
            <p:cNvSpPr/>
            <p:nvPr/>
          </p:nvSpPr>
          <p:spPr>
            <a:xfrm>
              <a:off x="4518516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 txBox="1"/>
            <p:nvPr/>
          </p:nvSpPr>
          <p:spPr>
            <a:xfrm>
              <a:off x="4966985" y="3059416"/>
              <a:ext cx="140410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794" name="Shape 794"/>
            <p:cNvSpPr txBox="1"/>
            <p:nvPr/>
          </p:nvSpPr>
          <p:spPr>
            <a:xfrm>
              <a:off x="4953635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95" name="Shape 795"/>
            <p:cNvSpPr/>
            <p:nvPr/>
          </p:nvSpPr>
          <p:spPr>
            <a:xfrm>
              <a:off x="6158132" y="307776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 txBox="1"/>
            <p:nvPr/>
          </p:nvSpPr>
          <p:spPr>
            <a:xfrm>
              <a:off x="6606603" y="3059416"/>
              <a:ext cx="13325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Item 12345</a:t>
              </a:r>
            </a:p>
          </p:txBody>
        </p:sp>
        <p:sp>
          <p:nvSpPr>
            <p:cNvPr id="797" name="Shape 797"/>
            <p:cNvSpPr txBox="1"/>
            <p:nvPr/>
          </p:nvSpPr>
          <p:spPr>
            <a:xfrm>
              <a:off x="6593253" y="3222807"/>
              <a:ext cx="12202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+ 9,999,999,999</a:t>
              </a: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4916880" y="2298024"/>
              <a:ext cx="168058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Level 5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</a:t>
            </a:r>
          </a:p>
        </p:txBody>
      </p:sp>
      <p:pic>
        <p:nvPicPr>
          <p:cNvPr id="804" name="Shape 8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2374975" y="541452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8" name="Shape 808"/>
          <p:cNvGrpSpPr/>
          <p:nvPr/>
        </p:nvGrpSpPr>
        <p:grpSpPr>
          <a:xfrm>
            <a:off x="2337650" y="1051670"/>
            <a:ext cx="4028188" cy="5195664"/>
            <a:chOff x="2337650" y="655100"/>
            <a:chExt cx="4028188" cy="4732941"/>
          </a:xfrm>
        </p:grpSpPr>
        <p:sp>
          <p:nvSpPr>
            <p:cNvPr id="809" name="Shape 809"/>
            <p:cNvSpPr/>
            <p:nvPr/>
          </p:nvSpPr>
          <p:spPr>
            <a:xfrm>
              <a:off x="2337963" y="115149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2374975" y="1192916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2337963" y="2134948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2374975" y="2164066"/>
              <a:ext cx="446145" cy="40252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2337963" y="1638555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2374975" y="1665558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2337963" y="263134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2374975" y="2658348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2337963" y="3606639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2374975" y="362994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2337963" y="3119575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2374975" y="314288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2337963" y="4103032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2374975" y="412633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2337650" y="655100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5" name="Shape 825"/>
            <p:cNvGrpSpPr/>
            <p:nvPr/>
          </p:nvGrpSpPr>
          <p:grpSpPr>
            <a:xfrm>
              <a:off x="2776200" y="658933"/>
              <a:ext cx="3589638" cy="424828"/>
              <a:chOff x="2776200" y="658933"/>
              <a:chExt cx="3589638" cy="424828"/>
            </a:xfrm>
          </p:grpSpPr>
          <p:sp>
            <p:nvSpPr>
              <p:cNvPr id="826" name="Shape 826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Scout success! </a:t>
                </a: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(UDT)UserNam…</a:t>
                </a:r>
              </a:p>
            </p:txBody>
          </p:sp>
          <p:sp>
            <p:nvSpPr>
              <p:cNvPr id="827" name="Shape 827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828" name="Shape 828"/>
              <p:cNvSpPr txBox="1"/>
              <p:nvPr/>
            </p:nvSpPr>
            <p:spPr>
              <a:xfrm>
                <a:off x="2776200" y="873461"/>
                <a:ext cx="3236399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Defense Troops : 999K / Resource 999M</a:t>
                </a:r>
              </a:p>
            </p:txBody>
          </p:sp>
        </p:grpSp>
        <p:grpSp>
          <p:nvGrpSpPr>
            <p:cNvPr id="829" name="Shape 829"/>
            <p:cNvGrpSpPr/>
            <p:nvPr/>
          </p:nvGrpSpPr>
          <p:grpSpPr>
            <a:xfrm>
              <a:off x="2777060" y="1151495"/>
              <a:ext cx="3149930" cy="424801"/>
              <a:chOff x="2776191" y="658927"/>
              <a:chExt cx="3149930" cy="424801"/>
            </a:xfrm>
          </p:grpSpPr>
          <p:sp>
            <p:nvSpPr>
              <p:cNvPr id="830" name="Shape 830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Your Town was scouted</a:t>
                </a:r>
              </a:p>
            </p:txBody>
          </p:sp>
          <p:sp>
            <p:nvSpPr>
              <p:cNvPr id="831" name="Shape 831"/>
              <p:cNvSpPr txBox="1"/>
              <p:nvPr/>
            </p:nvSpPr>
            <p:spPr>
              <a:xfrm>
                <a:off x="4604082" y="695395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832" name="Shape 832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(UDT)UserName1234567890</a:t>
                </a:r>
              </a:p>
            </p:txBody>
          </p:sp>
        </p:grpSp>
        <p:grpSp>
          <p:nvGrpSpPr>
            <p:cNvPr id="833" name="Shape 833"/>
            <p:cNvGrpSpPr/>
            <p:nvPr/>
          </p:nvGrpSpPr>
          <p:grpSpPr>
            <a:xfrm>
              <a:off x="2776191" y="1625930"/>
              <a:ext cx="3139203" cy="3414484"/>
              <a:chOff x="2776191" y="635618"/>
              <a:chExt cx="3139203" cy="3414484"/>
            </a:xfrm>
          </p:grpSpPr>
          <p:sp>
            <p:nvSpPr>
              <p:cNvPr id="834" name="Shape 834"/>
              <p:cNvSpPr txBox="1"/>
              <p:nvPr/>
            </p:nvSpPr>
            <p:spPr>
              <a:xfrm>
                <a:off x="2779641" y="658922"/>
                <a:ext cx="2311500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Victory</a:t>
                </a:r>
              </a:p>
            </p:txBody>
          </p:sp>
          <p:sp>
            <p:nvSpPr>
              <p:cNvPr id="835" name="Shape 835"/>
              <p:cNvSpPr txBox="1"/>
              <p:nvPr/>
            </p:nvSpPr>
            <p:spPr>
              <a:xfrm>
                <a:off x="4852357" y="635618"/>
                <a:ext cx="10630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836" name="Shape 836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37" name="Shape 837"/>
              <p:cNvSpPr txBox="1"/>
              <p:nvPr/>
            </p:nvSpPr>
            <p:spPr>
              <a:xfrm>
                <a:off x="2823380" y="1647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38" name="Shape 838"/>
              <p:cNvSpPr txBox="1"/>
              <p:nvPr/>
            </p:nvSpPr>
            <p:spPr>
              <a:xfrm>
                <a:off x="2820931" y="1862033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39" name="Shape 839"/>
              <p:cNvSpPr txBox="1"/>
              <p:nvPr/>
            </p:nvSpPr>
            <p:spPr>
              <a:xfrm>
                <a:off x="2823380" y="213002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0" name="Shape 840"/>
              <p:cNvSpPr txBox="1"/>
              <p:nvPr/>
            </p:nvSpPr>
            <p:spPr>
              <a:xfrm>
                <a:off x="2820931" y="2344550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41" name="Shape 841"/>
              <p:cNvSpPr txBox="1"/>
              <p:nvPr/>
            </p:nvSpPr>
            <p:spPr>
              <a:xfrm>
                <a:off x="2823380" y="261999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2" name="Shape 842"/>
              <p:cNvSpPr txBox="1"/>
              <p:nvPr/>
            </p:nvSpPr>
            <p:spPr>
              <a:xfrm>
                <a:off x="2820931" y="283452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43" name="Shape 843"/>
              <p:cNvSpPr txBox="1"/>
              <p:nvPr/>
            </p:nvSpPr>
            <p:spPr>
              <a:xfrm>
                <a:off x="2823380" y="3109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4" name="Shape 844"/>
              <p:cNvSpPr txBox="1"/>
              <p:nvPr/>
            </p:nvSpPr>
            <p:spPr>
              <a:xfrm>
                <a:off x="2820931" y="332403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845" name="Shape 845"/>
              <p:cNvSpPr txBox="1"/>
              <p:nvPr/>
            </p:nvSpPr>
            <p:spPr>
              <a:xfrm>
                <a:off x="2823380" y="3625294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846" name="Shape 846"/>
              <p:cNvSpPr txBox="1"/>
              <p:nvPr/>
            </p:nvSpPr>
            <p:spPr>
              <a:xfrm>
                <a:off x="2820931" y="3839828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</p:grpSp>
        <p:grpSp>
          <p:nvGrpSpPr>
            <p:cNvPr id="847" name="Shape 847"/>
            <p:cNvGrpSpPr/>
            <p:nvPr/>
          </p:nvGrpSpPr>
          <p:grpSpPr>
            <a:xfrm>
              <a:off x="2792759" y="2099800"/>
              <a:ext cx="3134619" cy="592715"/>
              <a:chOff x="2776191" y="617179"/>
              <a:chExt cx="3134619" cy="592715"/>
            </a:xfrm>
          </p:grpSpPr>
          <p:sp>
            <p:nvSpPr>
              <p:cNvPr id="848" name="Shape 848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Occupation successful</a:t>
                </a:r>
              </a:p>
            </p:txBody>
          </p:sp>
          <p:sp>
            <p:nvSpPr>
              <p:cNvPr id="849" name="Shape 849"/>
              <p:cNvSpPr txBox="1"/>
              <p:nvPr/>
            </p:nvSpPr>
            <p:spPr>
              <a:xfrm>
                <a:off x="4830278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850" name="Shape 850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 have camp (X 1200 : Y 1200)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1" name="Shape 851"/>
            <p:cNvSpPr txBox="1"/>
            <p:nvPr/>
          </p:nvSpPr>
          <p:spPr>
            <a:xfrm>
              <a:off x="4843744" y="2582323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852" name="Shape 852"/>
            <p:cNvSpPr txBox="1"/>
            <p:nvPr/>
          </p:nvSpPr>
          <p:spPr>
            <a:xfrm>
              <a:off x="4843744" y="3106105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853" name="Shape 853"/>
            <p:cNvSpPr txBox="1"/>
            <p:nvPr/>
          </p:nvSpPr>
          <p:spPr>
            <a:xfrm>
              <a:off x="4842482" y="3597100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grpSp>
          <p:nvGrpSpPr>
            <p:cNvPr id="854" name="Shape 854"/>
            <p:cNvGrpSpPr/>
            <p:nvPr/>
          </p:nvGrpSpPr>
          <p:grpSpPr>
            <a:xfrm>
              <a:off x="4831800" y="4066561"/>
              <a:ext cx="1091216" cy="1321480"/>
              <a:chOff x="4816101" y="111306"/>
              <a:chExt cx="1091216" cy="1321480"/>
            </a:xfrm>
          </p:grpSpPr>
          <p:sp>
            <p:nvSpPr>
              <p:cNvPr id="855" name="Shape 855"/>
              <p:cNvSpPr txBox="1"/>
              <p:nvPr/>
            </p:nvSpPr>
            <p:spPr>
              <a:xfrm>
                <a:off x="4816101" y="111306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856" name="Shape 856"/>
              <p:cNvSpPr txBox="1"/>
              <p:nvPr/>
            </p:nvSpPr>
            <p:spPr>
              <a:xfrm>
                <a:off x="5113512" y="1222512"/>
                <a:ext cx="793806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</a:t>
                </a:r>
              </a:p>
            </p:txBody>
          </p:sp>
        </p:grpSp>
        <p:sp>
          <p:nvSpPr>
            <p:cNvPr id="857" name="Shape 857"/>
            <p:cNvSpPr/>
            <p:nvPr/>
          </p:nvSpPr>
          <p:spPr>
            <a:xfrm>
              <a:off x="2374975" y="3140866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2374975" y="3630839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2374975" y="4120351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2374975" y="4636142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Shape 861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862" name="Shape 86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863" name="Shape 863"/>
          <p:cNvSpPr/>
          <p:nvPr/>
        </p:nvSpPr>
        <p:spPr>
          <a:xfrm>
            <a:off x="3166225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864" name="Shape 864"/>
          <p:cNvSpPr/>
          <p:nvPr/>
        </p:nvSpPr>
        <p:spPr>
          <a:xfrm>
            <a:off x="2350300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865" name="Shape 865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866" name="Shape 866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867" name="Shape 867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2407700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2305558" y="4531298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2305966" y="99257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2305966" y="1565670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2305966" y="2076816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2305966" y="2641489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2305966" y="31803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876" name="Shape 876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7261688" y="62494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종류를 보여준다.</a:t>
            </a:r>
          </a:p>
        </p:txBody>
      </p:sp>
      <p:cxnSp>
        <p:nvCxnSpPr>
          <p:cNvPr id="878" name="Shape 878"/>
          <p:cNvCxnSpPr>
            <a:stCxn id="877" idx="1"/>
            <a:endCxn id="865" idx="3"/>
          </p:cNvCxnSpPr>
          <p:nvPr/>
        </p:nvCxnSpPr>
        <p:spPr>
          <a:xfrm flipH="1">
            <a:off x="5857988" y="763446"/>
            <a:ext cx="1403700" cy="22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9" name="Shape 879"/>
          <p:cNvSpPr txBox="1"/>
          <p:nvPr/>
        </p:nvSpPr>
        <p:spPr>
          <a:xfrm>
            <a:off x="7261688" y="959025"/>
            <a:ext cx="45720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보고 종류에 따른 아이콘을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액션의 결과, 대상의 닉네임, 간단미리보기, 보고가 온 시간을 표기 한다..</a:t>
            </a:r>
          </a:p>
        </p:txBody>
      </p:sp>
      <p:cxnSp>
        <p:nvCxnSpPr>
          <p:cNvPr id="880" name="Shape 880"/>
          <p:cNvCxnSpPr>
            <a:stCxn id="879" idx="1"/>
          </p:cNvCxnSpPr>
          <p:nvPr/>
        </p:nvCxnSpPr>
        <p:spPr>
          <a:xfrm flipH="1">
            <a:off x="5725388" y="1282190"/>
            <a:ext cx="1536300" cy="6618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1" name="Shape 881"/>
          <p:cNvSpPr/>
          <p:nvPr/>
        </p:nvSpPr>
        <p:spPr>
          <a:xfrm>
            <a:off x="5536394" y="3952382"/>
            <a:ext cx="241617" cy="2354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Shape 882"/>
          <p:cNvSpPr txBox="1"/>
          <p:nvPr/>
        </p:nvSpPr>
        <p:spPr>
          <a:xfrm>
            <a:off x="7279978" y="1700666"/>
            <a:ext cx="4572000" cy="155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보고별 ICON 리스트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 타운 공격 승리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 타운 공격 패배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타운 방어 성공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 타운 방어 실패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자원지/캠프 전투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던전 탐사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Shape 883"/>
          <p:cNvPicPr preferRelativeResize="0"/>
          <p:nvPr/>
        </p:nvPicPr>
        <p:blipFill rotWithShape="1">
          <a:blip r:embed="rId9">
            <a:alphaModFix/>
          </a:blip>
          <a:srcRect b="32619" l="2147" r="80825" t="57228"/>
          <a:stretch/>
        </p:blipFill>
        <p:spPr>
          <a:xfrm>
            <a:off x="7175003" y="4954816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10">
            <a:alphaModFix/>
          </a:blip>
          <a:srcRect b="76096" l="2155" r="80932" t="13572"/>
          <a:stretch/>
        </p:blipFill>
        <p:spPr>
          <a:xfrm>
            <a:off x="9676102" y="4957857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/>
          <p:cNvPicPr preferRelativeResize="0"/>
          <p:nvPr/>
        </p:nvPicPr>
        <p:blipFill rotWithShape="1">
          <a:blip r:embed="rId10">
            <a:alphaModFix/>
          </a:blip>
          <a:srcRect b="40867" l="1959" r="81128" t="48802"/>
          <a:stretch/>
        </p:blipFill>
        <p:spPr>
          <a:xfrm>
            <a:off x="9676102" y="3363335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Shape 886"/>
          <p:cNvPicPr preferRelativeResize="0"/>
          <p:nvPr/>
        </p:nvPicPr>
        <p:blipFill rotWithShape="1">
          <a:blip r:embed="rId11">
            <a:alphaModFix/>
          </a:blip>
          <a:srcRect b="29248" l="2155" r="80932" t="60421"/>
          <a:stretch/>
        </p:blipFill>
        <p:spPr>
          <a:xfrm>
            <a:off x="7175003" y="3366464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12">
            <a:alphaModFix/>
          </a:blip>
          <a:srcRect b="58939" l="1741" r="81534" t="30851"/>
          <a:stretch/>
        </p:blipFill>
        <p:spPr>
          <a:xfrm>
            <a:off x="7179124" y="4162062"/>
            <a:ext cx="71669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 txBox="1"/>
          <p:nvPr/>
        </p:nvSpPr>
        <p:spPr>
          <a:xfrm>
            <a:off x="7977767" y="3363335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승리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10467000" y="3363335"/>
            <a:ext cx="742511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던전 탐사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10467000" y="4954816"/>
            <a:ext cx="74251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함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7977767" y="4954816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실패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10467000" y="4150375"/>
            <a:ext cx="1569660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공격 / 공격 받음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캠프 공격/ 공격 받음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7977767" y="4168657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실패</a:t>
            </a:r>
          </a:p>
        </p:txBody>
      </p:sp>
      <p:pic>
        <p:nvPicPr>
          <p:cNvPr id="894" name="Shape 894"/>
          <p:cNvPicPr preferRelativeResize="0"/>
          <p:nvPr/>
        </p:nvPicPr>
        <p:blipFill rotWithShape="1">
          <a:blip r:embed="rId9">
            <a:alphaModFix/>
          </a:blip>
          <a:srcRect b="44391" l="1763" r="81209" t="45456"/>
          <a:stretch/>
        </p:blipFill>
        <p:spPr>
          <a:xfrm>
            <a:off x="9666692" y="4162698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 rotWithShape="1">
          <a:blip r:embed="rId13">
            <a:alphaModFix/>
          </a:blip>
          <a:srcRect b="50363" l="1943" r="81237" t="39426"/>
          <a:stretch/>
        </p:blipFill>
        <p:spPr>
          <a:xfrm>
            <a:off x="7179124" y="5737155"/>
            <a:ext cx="72096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/>
          <p:nvPr/>
        </p:nvSpPr>
        <p:spPr>
          <a:xfrm>
            <a:off x="7970021" y="5725467"/>
            <a:ext cx="104387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성공</a:t>
            </a:r>
          </a:p>
        </p:txBody>
      </p:sp>
      <p:pic>
        <p:nvPicPr>
          <p:cNvPr id="897" name="Shape 89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 리스트 내용</a:t>
            </a:r>
          </a:p>
        </p:txBody>
      </p:sp>
      <p:pic>
        <p:nvPicPr>
          <p:cNvPr id="905" name="Shape 9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2374975" y="541452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9" name="Shape 909"/>
          <p:cNvGrpSpPr/>
          <p:nvPr/>
        </p:nvGrpSpPr>
        <p:grpSpPr>
          <a:xfrm>
            <a:off x="2337650" y="1051670"/>
            <a:ext cx="4028188" cy="5195664"/>
            <a:chOff x="2337650" y="655100"/>
            <a:chExt cx="4028188" cy="4732941"/>
          </a:xfrm>
        </p:grpSpPr>
        <p:sp>
          <p:nvSpPr>
            <p:cNvPr id="910" name="Shape 910"/>
            <p:cNvSpPr/>
            <p:nvPr/>
          </p:nvSpPr>
          <p:spPr>
            <a:xfrm>
              <a:off x="2337963" y="115149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Shape 911"/>
            <p:cNvSpPr/>
            <p:nvPr/>
          </p:nvSpPr>
          <p:spPr>
            <a:xfrm>
              <a:off x="2374975" y="1192916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Shape 912"/>
            <p:cNvSpPr/>
            <p:nvPr/>
          </p:nvSpPr>
          <p:spPr>
            <a:xfrm>
              <a:off x="2337963" y="2134948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>
              <a:off x="2374975" y="2164066"/>
              <a:ext cx="446145" cy="40252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Shape 914"/>
            <p:cNvSpPr/>
            <p:nvPr/>
          </p:nvSpPr>
          <p:spPr>
            <a:xfrm>
              <a:off x="2337963" y="1638555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Shape 915"/>
            <p:cNvSpPr/>
            <p:nvPr/>
          </p:nvSpPr>
          <p:spPr>
            <a:xfrm>
              <a:off x="2374975" y="1665558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>
              <a:off x="2337963" y="263134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2374975" y="2658348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Shape 918"/>
            <p:cNvSpPr/>
            <p:nvPr/>
          </p:nvSpPr>
          <p:spPr>
            <a:xfrm>
              <a:off x="2337963" y="3606639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2374975" y="362994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2337963" y="3119575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Shape 921"/>
            <p:cNvSpPr/>
            <p:nvPr/>
          </p:nvSpPr>
          <p:spPr>
            <a:xfrm>
              <a:off x="2374975" y="314288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Shape 922"/>
            <p:cNvSpPr/>
            <p:nvPr/>
          </p:nvSpPr>
          <p:spPr>
            <a:xfrm>
              <a:off x="2337963" y="4103032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2374975" y="412633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Shape 924"/>
            <p:cNvSpPr/>
            <p:nvPr/>
          </p:nvSpPr>
          <p:spPr>
            <a:xfrm>
              <a:off x="2337650" y="655100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Shape 925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6" name="Shape 926"/>
            <p:cNvGrpSpPr/>
            <p:nvPr/>
          </p:nvGrpSpPr>
          <p:grpSpPr>
            <a:xfrm>
              <a:off x="2776200" y="658933"/>
              <a:ext cx="3589638" cy="424828"/>
              <a:chOff x="2776200" y="658933"/>
              <a:chExt cx="3589638" cy="424828"/>
            </a:xfrm>
          </p:grpSpPr>
          <p:sp>
            <p:nvSpPr>
              <p:cNvPr id="927" name="Shape 927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Scout success! </a:t>
                </a: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(UDT)UserNam…</a:t>
                </a:r>
              </a:p>
            </p:txBody>
          </p:sp>
          <p:sp>
            <p:nvSpPr>
              <p:cNvPr id="928" name="Shape 928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929" name="Shape 929"/>
              <p:cNvSpPr txBox="1"/>
              <p:nvPr/>
            </p:nvSpPr>
            <p:spPr>
              <a:xfrm>
                <a:off x="2776200" y="873461"/>
                <a:ext cx="3236399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Defense Troops : 999K / Resource 999M</a:t>
                </a:r>
              </a:p>
            </p:txBody>
          </p:sp>
        </p:grpSp>
        <p:grpSp>
          <p:nvGrpSpPr>
            <p:cNvPr id="930" name="Shape 930"/>
            <p:cNvGrpSpPr/>
            <p:nvPr/>
          </p:nvGrpSpPr>
          <p:grpSpPr>
            <a:xfrm>
              <a:off x="2777060" y="1151495"/>
              <a:ext cx="3149930" cy="424801"/>
              <a:chOff x="2776191" y="658927"/>
              <a:chExt cx="3149930" cy="424801"/>
            </a:xfrm>
          </p:grpSpPr>
          <p:sp>
            <p:nvSpPr>
              <p:cNvPr id="931" name="Shape 931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Your Town was scouted</a:t>
                </a:r>
              </a:p>
            </p:txBody>
          </p:sp>
          <p:sp>
            <p:nvSpPr>
              <p:cNvPr id="932" name="Shape 932"/>
              <p:cNvSpPr txBox="1"/>
              <p:nvPr/>
            </p:nvSpPr>
            <p:spPr>
              <a:xfrm>
                <a:off x="4604082" y="695395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933" name="Shape 933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(UDT)UserName1234567890</a:t>
                </a:r>
              </a:p>
            </p:txBody>
          </p:sp>
        </p:grpSp>
        <p:grpSp>
          <p:nvGrpSpPr>
            <p:cNvPr id="934" name="Shape 934"/>
            <p:cNvGrpSpPr/>
            <p:nvPr/>
          </p:nvGrpSpPr>
          <p:grpSpPr>
            <a:xfrm>
              <a:off x="2776191" y="1625930"/>
              <a:ext cx="3139203" cy="3414484"/>
              <a:chOff x="2776191" y="635618"/>
              <a:chExt cx="3139203" cy="3414484"/>
            </a:xfrm>
          </p:grpSpPr>
          <p:sp>
            <p:nvSpPr>
              <p:cNvPr id="935" name="Shape 935"/>
              <p:cNvSpPr txBox="1"/>
              <p:nvPr/>
            </p:nvSpPr>
            <p:spPr>
              <a:xfrm>
                <a:off x="2779641" y="658922"/>
                <a:ext cx="2311500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Victory</a:t>
                </a:r>
              </a:p>
            </p:txBody>
          </p:sp>
          <p:sp>
            <p:nvSpPr>
              <p:cNvPr id="936" name="Shape 936"/>
              <p:cNvSpPr txBox="1"/>
              <p:nvPr/>
            </p:nvSpPr>
            <p:spPr>
              <a:xfrm>
                <a:off x="4852357" y="635618"/>
                <a:ext cx="10630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937" name="Shape 937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38" name="Shape 938"/>
              <p:cNvSpPr txBox="1"/>
              <p:nvPr/>
            </p:nvSpPr>
            <p:spPr>
              <a:xfrm>
                <a:off x="2823380" y="1647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39" name="Shape 939"/>
              <p:cNvSpPr txBox="1"/>
              <p:nvPr/>
            </p:nvSpPr>
            <p:spPr>
              <a:xfrm>
                <a:off x="2820931" y="1862033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0" name="Shape 940"/>
              <p:cNvSpPr txBox="1"/>
              <p:nvPr/>
            </p:nvSpPr>
            <p:spPr>
              <a:xfrm>
                <a:off x="2823380" y="213002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1" name="Shape 941"/>
              <p:cNvSpPr txBox="1"/>
              <p:nvPr/>
            </p:nvSpPr>
            <p:spPr>
              <a:xfrm>
                <a:off x="2820931" y="2344550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2" name="Shape 942"/>
              <p:cNvSpPr txBox="1"/>
              <p:nvPr/>
            </p:nvSpPr>
            <p:spPr>
              <a:xfrm>
                <a:off x="2823380" y="261999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3" name="Shape 943"/>
              <p:cNvSpPr txBox="1"/>
              <p:nvPr/>
            </p:nvSpPr>
            <p:spPr>
              <a:xfrm>
                <a:off x="2820931" y="283452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4" name="Shape 944"/>
              <p:cNvSpPr txBox="1"/>
              <p:nvPr/>
            </p:nvSpPr>
            <p:spPr>
              <a:xfrm>
                <a:off x="2823380" y="3109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5" name="Shape 945"/>
              <p:cNvSpPr txBox="1"/>
              <p:nvPr/>
            </p:nvSpPr>
            <p:spPr>
              <a:xfrm>
                <a:off x="2820931" y="332403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946" name="Shape 946"/>
              <p:cNvSpPr txBox="1"/>
              <p:nvPr/>
            </p:nvSpPr>
            <p:spPr>
              <a:xfrm>
                <a:off x="2823380" y="3625294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947" name="Shape 947"/>
              <p:cNvSpPr txBox="1"/>
              <p:nvPr/>
            </p:nvSpPr>
            <p:spPr>
              <a:xfrm>
                <a:off x="2820931" y="3839828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</p:grpSp>
        <p:grpSp>
          <p:nvGrpSpPr>
            <p:cNvPr id="948" name="Shape 948"/>
            <p:cNvGrpSpPr/>
            <p:nvPr/>
          </p:nvGrpSpPr>
          <p:grpSpPr>
            <a:xfrm>
              <a:off x="2792759" y="2099800"/>
              <a:ext cx="3134619" cy="592715"/>
              <a:chOff x="2776191" y="617179"/>
              <a:chExt cx="3134619" cy="592715"/>
            </a:xfrm>
          </p:grpSpPr>
          <p:sp>
            <p:nvSpPr>
              <p:cNvPr id="949" name="Shape 949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Occupation successful</a:t>
                </a:r>
              </a:p>
            </p:txBody>
          </p:sp>
          <p:sp>
            <p:nvSpPr>
              <p:cNvPr id="950" name="Shape 950"/>
              <p:cNvSpPr txBox="1"/>
              <p:nvPr/>
            </p:nvSpPr>
            <p:spPr>
              <a:xfrm>
                <a:off x="4830278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951" name="Shape 951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 have camp (X 1200 : Y 1200)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2" name="Shape 952"/>
            <p:cNvSpPr txBox="1"/>
            <p:nvPr/>
          </p:nvSpPr>
          <p:spPr>
            <a:xfrm>
              <a:off x="4843744" y="2582323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953" name="Shape 953"/>
            <p:cNvSpPr txBox="1"/>
            <p:nvPr/>
          </p:nvSpPr>
          <p:spPr>
            <a:xfrm>
              <a:off x="4843744" y="3106105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954" name="Shape 954"/>
            <p:cNvSpPr txBox="1"/>
            <p:nvPr/>
          </p:nvSpPr>
          <p:spPr>
            <a:xfrm>
              <a:off x="4842482" y="3597100"/>
              <a:ext cx="1080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grpSp>
          <p:nvGrpSpPr>
            <p:cNvPr id="955" name="Shape 955"/>
            <p:cNvGrpSpPr/>
            <p:nvPr/>
          </p:nvGrpSpPr>
          <p:grpSpPr>
            <a:xfrm>
              <a:off x="4831800" y="4066561"/>
              <a:ext cx="1091216" cy="1321480"/>
              <a:chOff x="4816101" y="111306"/>
              <a:chExt cx="1091216" cy="1321480"/>
            </a:xfrm>
          </p:grpSpPr>
          <p:sp>
            <p:nvSpPr>
              <p:cNvPr id="956" name="Shape 956"/>
              <p:cNvSpPr txBox="1"/>
              <p:nvPr/>
            </p:nvSpPr>
            <p:spPr>
              <a:xfrm>
                <a:off x="4816101" y="111306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957" name="Shape 957"/>
              <p:cNvSpPr txBox="1"/>
              <p:nvPr/>
            </p:nvSpPr>
            <p:spPr>
              <a:xfrm>
                <a:off x="5113512" y="1222512"/>
                <a:ext cx="793806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</a:t>
                </a:r>
              </a:p>
            </p:txBody>
          </p:sp>
        </p:grpSp>
        <p:sp>
          <p:nvSpPr>
            <p:cNvPr id="958" name="Shape 958"/>
            <p:cNvSpPr/>
            <p:nvPr/>
          </p:nvSpPr>
          <p:spPr>
            <a:xfrm>
              <a:off x="2374975" y="3140866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2374975" y="3630839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2374975" y="4120351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2374975" y="4636142"/>
              <a:ext cx="446145" cy="4025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2" name="Shape 962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963" name="Shape 963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964" name="Shape 964"/>
          <p:cNvSpPr/>
          <p:nvPr/>
        </p:nvSpPr>
        <p:spPr>
          <a:xfrm>
            <a:off x="3166225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965" name="Shape 965"/>
          <p:cNvSpPr/>
          <p:nvPr/>
        </p:nvSpPr>
        <p:spPr>
          <a:xfrm>
            <a:off x="2350300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966" name="Shape 966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967" name="Shape 96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968" name="Shape 968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2407700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2305558" y="4531298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2305966" y="99257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2305966" y="1565670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2305966" y="2076816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2305966" y="2641489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305966" y="318032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977" name="Shape 977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978" name="Shape 978"/>
          <p:cNvSpPr/>
          <p:nvPr/>
        </p:nvSpPr>
        <p:spPr>
          <a:xfrm>
            <a:off x="5536394" y="3952382"/>
            <a:ext cx="241617" cy="2354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Shape 979"/>
          <p:cNvPicPr preferRelativeResize="0"/>
          <p:nvPr/>
        </p:nvPicPr>
        <p:blipFill rotWithShape="1">
          <a:blip r:embed="rId9">
            <a:alphaModFix/>
          </a:blip>
          <a:srcRect b="32619" l="2147" r="80825" t="57228"/>
          <a:stretch/>
        </p:blipFill>
        <p:spPr>
          <a:xfrm>
            <a:off x="6554638" y="2222656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Shape 980"/>
          <p:cNvPicPr preferRelativeResize="0"/>
          <p:nvPr/>
        </p:nvPicPr>
        <p:blipFill rotWithShape="1">
          <a:blip r:embed="rId10">
            <a:alphaModFix/>
          </a:blip>
          <a:srcRect b="76096" l="2155" r="80932" t="13572"/>
          <a:stretch/>
        </p:blipFill>
        <p:spPr>
          <a:xfrm>
            <a:off x="6559550" y="5942607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10">
            <a:alphaModFix/>
          </a:blip>
          <a:srcRect b="40867" l="1959" r="81128" t="48802"/>
          <a:stretch/>
        </p:blipFill>
        <p:spPr>
          <a:xfrm>
            <a:off x="6559550" y="4025794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11">
            <a:alphaModFix/>
          </a:blip>
          <a:srcRect b="29248" l="2155" r="80932" t="60421"/>
          <a:stretch/>
        </p:blipFill>
        <p:spPr>
          <a:xfrm>
            <a:off x="6549928" y="343214"/>
            <a:ext cx="724930" cy="70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12">
            <a:alphaModFix/>
          </a:blip>
          <a:srcRect b="58939" l="1741" r="81534" t="30851"/>
          <a:stretch/>
        </p:blipFill>
        <p:spPr>
          <a:xfrm>
            <a:off x="6549928" y="1281641"/>
            <a:ext cx="71669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/>
        </p:nvSpPr>
        <p:spPr>
          <a:xfrm>
            <a:off x="7352692" y="340087"/>
            <a:ext cx="4839308" cy="554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승리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– 승리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7350449" y="4025794"/>
            <a:ext cx="2814483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던전 탐사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자원 채집 보고 탭으로 변경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7350449" y="5910287"/>
            <a:ext cx="294764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날 정찰한 사람의 닉네임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7357400" y="2222656"/>
            <a:ext cx="4477548" cy="66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실패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- 패배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 txBox="1"/>
          <p:nvPr/>
        </p:nvSpPr>
        <p:spPr>
          <a:xfrm>
            <a:off x="7352692" y="4825967"/>
            <a:ext cx="3863036" cy="106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및 캠프 공격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[공격자 닉네임] 님이 영주님을 공격 하였습니다.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및 캠프 공격 받음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영주님이 [공격자 닉네임] 님을 공격 하였습니다.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 txBox="1"/>
          <p:nvPr/>
        </p:nvSpPr>
        <p:spPr>
          <a:xfrm>
            <a:off x="7348571" y="1288237"/>
            <a:ext cx="4843426" cy="62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공격 실패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- 패배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Shape 990"/>
          <p:cNvPicPr preferRelativeResize="0"/>
          <p:nvPr/>
        </p:nvPicPr>
        <p:blipFill rotWithShape="1">
          <a:blip r:embed="rId9">
            <a:alphaModFix/>
          </a:blip>
          <a:srcRect b="44391" l="1763" r="81209" t="45456"/>
          <a:stretch/>
        </p:blipFill>
        <p:spPr>
          <a:xfrm>
            <a:off x="6549151" y="5006780"/>
            <a:ext cx="729843" cy="6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Shape 991"/>
          <p:cNvPicPr preferRelativeResize="0"/>
          <p:nvPr/>
        </p:nvPicPr>
        <p:blipFill rotWithShape="1">
          <a:blip r:embed="rId13">
            <a:alphaModFix/>
          </a:blip>
          <a:srcRect b="50363" l="1943" r="81237" t="39426"/>
          <a:stretch/>
        </p:blipFill>
        <p:spPr>
          <a:xfrm>
            <a:off x="6553896" y="3097381"/>
            <a:ext cx="720962" cy="700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7344792" y="3085691"/>
            <a:ext cx="4655617" cy="683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방어 성공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전투 리포트 - 패배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Kill : [죽인 병사 수] / Losses : [죽은 병사 수]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숫자로 3자리까지 표시 그 이후로는 K, M 단위로 표시</a:t>
            </a:r>
          </a:p>
        </p:txBody>
      </p:sp>
      <p:pic>
        <p:nvPicPr>
          <p:cNvPr id="993" name="Shape 99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Shape 99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/>
        </p:nvSpPr>
        <p:spPr>
          <a:xfrm>
            <a:off x="7344792" y="6304432"/>
            <a:ext cx="424944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정찰 성공 여부 / 정찰대상 닉네임(8자)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방어 부대 총 숫자: 999K / 보유 자원 총합 : 999M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/>
        </p:nvSpPr>
        <p:spPr>
          <a:xfrm>
            <a:off x="178917" y="229106"/>
            <a:ext cx="1889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 선택</a:t>
            </a:r>
          </a:p>
        </p:txBody>
      </p:sp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2337963" y="1596591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2337963" y="267619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2337963" y="2131274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2337963" y="3221121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2337963" y="4291769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Shape 1010"/>
          <p:cNvSpPr/>
          <p:nvPr/>
        </p:nvSpPr>
        <p:spPr>
          <a:xfrm>
            <a:off x="2337963" y="3757089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Shape 1011"/>
          <p:cNvSpPr/>
          <p:nvPr/>
        </p:nvSpPr>
        <p:spPr>
          <a:xfrm>
            <a:off x="2337963" y="4836692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2337650" y="1051670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Shape 1013"/>
          <p:cNvSpPr txBox="1"/>
          <p:nvPr/>
        </p:nvSpPr>
        <p:spPr>
          <a:xfrm>
            <a:off x="4844119" y="1077283"/>
            <a:ext cx="1068919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 전</a:t>
            </a:r>
          </a:p>
        </p:txBody>
      </p:sp>
      <p:sp>
        <p:nvSpPr>
          <p:cNvPr id="1014" name="Shape 1014"/>
          <p:cNvSpPr txBox="1"/>
          <p:nvPr/>
        </p:nvSpPr>
        <p:spPr>
          <a:xfrm>
            <a:off x="4604951" y="1636629"/>
            <a:ext cx="1322039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59분 전</a:t>
            </a:r>
          </a:p>
        </p:txBody>
      </p:sp>
      <p:sp>
        <p:nvSpPr>
          <p:cNvPr id="1015" name="Shape 1015"/>
          <p:cNvSpPr txBox="1"/>
          <p:nvPr/>
        </p:nvSpPr>
        <p:spPr>
          <a:xfrm>
            <a:off x="4852357" y="2117413"/>
            <a:ext cx="1063037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6" name="Shape 1016"/>
          <p:cNvSpPr txBox="1"/>
          <p:nvPr/>
        </p:nvSpPr>
        <p:spPr>
          <a:xfrm>
            <a:off x="4846846" y="2637608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4843744" y="3167308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4843744" y="3742300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4842482" y="4281296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4831801" y="4796653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5129210" y="6016498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</a:t>
            </a:r>
          </a:p>
        </p:txBody>
      </p:sp>
      <p:sp>
        <p:nvSpPr>
          <p:cNvPr id="1022" name="Shape 1022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166225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025" name="Shape 1025"/>
          <p:cNvSpPr/>
          <p:nvPr/>
        </p:nvSpPr>
        <p:spPr>
          <a:xfrm>
            <a:off x="2350300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026" name="Shape 1026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027" name="Shape 102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028" name="Shape 1028"/>
          <p:cNvSpPr/>
          <p:nvPr/>
        </p:nvSpPr>
        <p:spPr>
          <a:xfrm>
            <a:off x="2350300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2407700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Shape 1030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2350300" y="4508692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1032" name="Shape 1032"/>
          <p:cNvGrpSpPr/>
          <p:nvPr/>
        </p:nvGrpSpPr>
        <p:grpSpPr>
          <a:xfrm>
            <a:off x="2726100" y="992575"/>
            <a:ext cx="4059872" cy="4873142"/>
            <a:chOff x="2726100" y="992575"/>
            <a:chExt cx="4059872" cy="4873142"/>
          </a:xfrm>
        </p:grpSpPr>
        <p:sp>
          <p:nvSpPr>
            <p:cNvPr id="1033" name="Shape 1033"/>
            <p:cNvSpPr/>
            <p:nvPr/>
          </p:nvSpPr>
          <p:spPr>
            <a:xfrm>
              <a:off x="2795108" y="541452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795108" y="1642066"/>
              <a:ext cx="446145" cy="4418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795108" y="2708158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795108" y="2160916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795108" y="3250766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5108" y="4317355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795108" y="3782673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795108" y="4862278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2795108" y="1076507"/>
              <a:ext cx="446145" cy="4418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 txBox="1"/>
            <p:nvPr/>
          </p:nvSpPr>
          <p:spPr>
            <a:xfrm>
              <a:off x="3199775" y="1055878"/>
              <a:ext cx="3586197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Scout success! </a:t>
              </a: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(UDT)UserNam…</a:t>
              </a:r>
            </a:p>
          </p:txBody>
        </p:sp>
        <p:sp>
          <p:nvSpPr>
            <p:cNvPr id="1043" name="Shape 1043"/>
            <p:cNvSpPr txBox="1"/>
            <p:nvPr/>
          </p:nvSpPr>
          <p:spPr>
            <a:xfrm>
              <a:off x="3196333" y="1291379"/>
              <a:ext cx="3236399" cy="230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Defense Troops : 999K / Resource 999M</a:t>
              </a:r>
            </a:p>
          </p:txBody>
        </p:sp>
        <p:sp>
          <p:nvSpPr>
            <p:cNvPr id="1044" name="Shape 1044"/>
            <p:cNvSpPr txBox="1"/>
            <p:nvPr/>
          </p:nvSpPr>
          <p:spPr>
            <a:xfrm>
              <a:off x="3200999" y="1596595"/>
              <a:ext cx="24263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Your Town was scouted</a:t>
              </a:r>
            </a:p>
          </p:txBody>
        </p:sp>
        <p:sp>
          <p:nvSpPr>
            <p:cNvPr id="1045" name="Shape 1045"/>
            <p:cNvSpPr txBox="1"/>
            <p:nvPr/>
          </p:nvSpPr>
          <p:spPr>
            <a:xfrm>
              <a:off x="3197191" y="1832097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(UDT)UserName1234567890</a:t>
              </a:r>
            </a:p>
          </p:txBody>
        </p:sp>
        <p:sp>
          <p:nvSpPr>
            <p:cNvPr id="1046" name="Shape 1046"/>
            <p:cNvSpPr txBox="1"/>
            <p:nvPr/>
          </p:nvSpPr>
          <p:spPr>
            <a:xfrm>
              <a:off x="3199775" y="2142991"/>
              <a:ext cx="2311500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Victory</a:t>
              </a:r>
            </a:p>
          </p:txBody>
        </p:sp>
        <p:sp>
          <p:nvSpPr>
            <p:cNvPr id="1047" name="Shape 1047"/>
            <p:cNvSpPr txBox="1"/>
            <p:nvPr/>
          </p:nvSpPr>
          <p:spPr>
            <a:xfrm>
              <a:off x="3196325" y="2378500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48" name="Shape 1048"/>
            <p:cNvSpPr txBox="1"/>
            <p:nvPr/>
          </p:nvSpPr>
          <p:spPr>
            <a:xfrm>
              <a:off x="3243514" y="3228223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49" name="Shape 1049"/>
            <p:cNvSpPr txBox="1"/>
            <p:nvPr/>
          </p:nvSpPr>
          <p:spPr>
            <a:xfrm>
              <a:off x="3241065" y="3463728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0" name="Shape 1050"/>
            <p:cNvSpPr txBox="1"/>
            <p:nvPr/>
          </p:nvSpPr>
          <p:spPr>
            <a:xfrm>
              <a:off x="3243514" y="3757917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1" name="Shape 1051"/>
            <p:cNvSpPr txBox="1"/>
            <p:nvPr/>
          </p:nvSpPr>
          <p:spPr>
            <a:xfrm>
              <a:off x="3241065" y="3993421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2" name="Shape 1052"/>
            <p:cNvSpPr txBox="1"/>
            <p:nvPr/>
          </p:nvSpPr>
          <p:spPr>
            <a:xfrm>
              <a:off x="3243514" y="4295791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3" name="Shape 1053"/>
            <p:cNvSpPr txBox="1"/>
            <p:nvPr/>
          </p:nvSpPr>
          <p:spPr>
            <a:xfrm>
              <a:off x="3241065" y="4531298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4" name="Shape 1054"/>
            <p:cNvSpPr txBox="1"/>
            <p:nvPr/>
          </p:nvSpPr>
          <p:spPr>
            <a:xfrm>
              <a:off x="3243514" y="4833157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5" name="Shape 1055"/>
            <p:cNvSpPr txBox="1"/>
            <p:nvPr/>
          </p:nvSpPr>
          <p:spPr>
            <a:xfrm>
              <a:off x="3241065" y="5068664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6" name="Shape 1056"/>
            <p:cNvSpPr txBox="1"/>
            <p:nvPr/>
          </p:nvSpPr>
          <p:spPr>
            <a:xfrm>
              <a:off x="3243514" y="5399376"/>
              <a:ext cx="16450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Battle Report - Defeat</a:t>
              </a:r>
            </a:p>
          </p:txBody>
        </p:sp>
        <p:sp>
          <p:nvSpPr>
            <p:cNvPr id="1057" name="Shape 1057"/>
            <p:cNvSpPr txBox="1"/>
            <p:nvPr/>
          </p:nvSpPr>
          <p:spPr>
            <a:xfrm>
              <a:off x="3241065" y="5634885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Kills : 999M / Losses : 999M</a:t>
              </a:r>
            </a:p>
          </p:txBody>
        </p:sp>
        <p:sp>
          <p:nvSpPr>
            <p:cNvPr id="1058" name="Shape 1058"/>
            <p:cNvSpPr txBox="1"/>
            <p:nvPr/>
          </p:nvSpPr>
          <p:spPr>
            <a:xfrm>
              <a:off x="3223058" y="2683425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Occupation successful</a:t>
              </a:r>
            </a:p>
          </p:txBody>
        </p:sp>
        <p:sp>
          <p:nvSpPr>
            <p:cNvPr id="1059" name="Shape 1059"/>
            <p:cNvSpPr txBox="1"/>
            <p:nvPr/>
          </p:nvSpPr>
          <p:spPr>
            <a:xfrm>
              <a:off x="3212891" y="291894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 have camp (X 1200 : Y 1200)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2795108" y="3780457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795108" y="4318332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2795108" y="4855703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2795108" y="5421921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 txBox="1"/>
            <p:nvPr/>
          </p:nvSpPr>
          <p:spPr>
            <a:xfrm>
              <a:off x="2726100" y="99257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5" name="Shape 1065"/>
            <p:cNvSpPr txBox="1"/>
            <p:nvPr/>
          </p:nvSpPr>
          <p:spPr>
            <a:xfrm>
              <a:off x="2726100" y="1565670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6" name="Shape 1066"/>
            <p:cNvSpPr txBox="1"/>
            <p:nvPr/>
          </p:nvSpPr>
          <p:spPr>
            <a:xfrm>
              <a:off x="2726100" y="2076816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7" name="Shape 1067"/>
            <p:cNvSpPr txBox="1"/>
            <p:nvPr/>
          </p:nvSpPr>
          <p:spPr>
            <a:xfrm>
              <a:off x="2726100" y="2641489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1068" name="Shape 1068"/>
            <p:cNvSpPr txBox="1"/>
            <p:nvPr/>
          </p:nvSpPr>
          <p:spPr>
            <a:xfrm>
              <a:off x="2726100" y="318032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</p:grpSp>
      <p:sp>
        <p:nvSpPr>
          <p:cNvPr id="1069" name="Shape 1069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070" name="Shape 1070"/>
          <p:cNvSpPr/>
          <p:nvPr/>
        </p:nvSpPr>
        <p:spPr>
          <a:xfrm>
            <a:off x="5536394" y="3952382"/>
            <a:ext cx="241617" cy="2354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pic>
        <p:nvPicPr>
          <p:cNvPr id="1072" name="Shape 10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29437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Shape 1073"/>
          <p:cNvSpPr/>
          <p:nvPr/>
        </p:nvSpPr>
        <p:spPr>
          <a:xfrm>
            <a:off x="3541264" y="6058976"/>
            <a:ext cx="288062" cy="297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Shape 1074"/>
          <p:cNvSpPr txBox="1"/>
          <p:nvPr/>
        </p:nvSpPr>
        <p:spPr>
          <a:xfrm>
            <a:off x="3465123" y="6087275"/>
            <a:ext cx="69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</a:p>
        </p:txBody>
      </p:sp>
      <p:pic>
        <p:nvPicPr>
          <p:cNvPr id="1075" name="Shape 10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31023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 txBox="1"/>
          <p:nvPr/>
        </p:nvSpPr>
        <p:spPr>
          <a:xfrm>
            <a:off x="5072228" y="6293467"/>
            <a:ext cx="86754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 as read</a:t>
            </a:r>
          </a:p>
        </p:txBody>
      </p:sp>
      <p:sp>
        <p:nvSpPr>
          <p:cNvPr id="1077" name="Shape 1077"/>
          <p:cNvSpPr/>
          <p:nvPr/>
        </p:nvSpPr>
        <p:spPr>
          <a:xfrm>
            <a:off x="2389313" y="112680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Shape 1078"/>
          <p:cNvSpPr/>
          <p:nvPr/>
        </p:nvSpPr>
        <p:spPr>
          <a:xfrm rot="-2680985">
            <a:off x="2440292" y="1138527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2389313" y="169540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Shape 1080"/>
          <p:cNvSpPr/>
          <p:nvPr/>
        </p:nvSpPr>
        <p:spPr>
          <a:xfrm>
            <a:off x="2389313" y="222963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Shape 1081"/>
          <p:cNvSpPr/>
          <p:nvPr/>
        </p:nvSpPr>
        <p:spPr>
          <a:xfrm>
            <a:off x="2389313" y="278158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2389313" y="332545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Shape 1083"/>
          <p:cNvSpPr/>
          <p:nvPr/>
        </p:nvSpPr>
        <p:spPr>
          <a:xfrm>
            <a:off x="2389313" y="387875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Shape 1084"/>
          <p:cNvSpPr/>
          <p:nvPr/>
        </p:nvSpPr>
        <p:spPr>
          <a:xfrm>
            <a:off x="2389313" y="4412312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Shape 1085"/>
          <p:cNvSpPr/>
          <p:nvPr/>
        </p:nvSpPr>
        <p:spPr>
          <a:xfrm>
            <a:off x="2389313" y="495545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Shape 1086"/>
          <p:cNvSpPr/>
          <p:nvPr/>
        </p:nvSpPr>
        <p:spPr>
          <a:xfrm>
            <a:off x="2389313" y="5522051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</a:t>
            </a:r>
          </a:p>
        </p:txBody>
      </p:sp>
      <p:pic>
        <p:nvPicPr>
          <p:cNvPr id="1092" name="Shape 1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093" name="Shape 1093"/>
          <p:cNvSpPr/>
          <p:nvPr/>
        </p:nvSpPr>
        <p:spPr>
          <a:xfrm>
            <a:off x="4465823" y="980133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/>
          <p:nvPr/>
        </p:nvSpPr>
        <p:spPr>
          <a:xfrm>
            <a:off x="4443437" y="977337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Shape 1095"/>
          <p:cNvSpPr txBox="1"/>
          <p:nvPr/>
        </p:nvSpPr>
        <p:spPr>
          <a:xfrm>
            <a:off x="4467541" y="975470"/>
            <a:ext cx="8295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6872353" y="1013841"/>
            <a:ext cx="11160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828571" y="1004495"/>
            <a:ext cx="10599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098" name="Shape 1098"/>
          <p:cNvSpPr/>
          <p:nvPr/>
        </p:nvSpPr>
        <p:spPr>
          <a:xfrm>
            <a:off x="4443437" y="1263962"/>
            <a:ext cx="3520347" cy="4867514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4399200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00" name="Shape 1100"/>
          <p:cNvSpPr/>
          <p:nvPr/>
        </p:nvSpPr>
        <p:spPr>
          <a:xfrm>
            <a:off x="4588607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1" name="Shape 1101"/>
          <p:cNvCxnSpPr/>
          <p:nvPr/>
        </p:nvCxnSpPr>
        <p:spPr>
          <a:xfrm>
            <a:off x="4480125" y="2094463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02" name="Shape 1102"/>
          <p:cNvGrpSpPr/>
          <p:nvPr/>
        </p:nvGrpSpPr>
        <p:grpSpPr>
          <a:xfrm>
            <a:off x="4470868" y="1328347"/>
            <a:ext cx="1472718" cy="292662"/>
            <a:chOff x="4307278" y="1056416"/>
            <a:chExt cx="1472718" cy="292662"/>
          </a:xfrm>
        </p:grpSpPr>
        <p:sp>
          <p:nvSpPr>
            <p:cNvPr id="1103" name="Shape 1103"/>
            <p:cNvSpPr/>
            <p:nvPr/>
          </p:nvSpPr>
          <p:spPr>
            <a:xfrm>
              <a:off x="4307278" y="1056416"/>
              <a:ext cx="1472718" cy="281340"/>
            </a:xfrm>
            <a:prstGeom prst="ribbon">
              <a:avLst>
                <a:gd fmla="val 16667" name="adj1"/>
                <a:gd fmla="val 65345" name="adj2"/>
              </a:avLst>
            </a:prstGeom>
            <a:solidFill>
              <a:srgbClr val="FFC000"/>
            </a:soli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Shape 1104"/>
            <p:cNvSpPr txBox="1"/>
            <p:nvPr/>
          </p:nvSpPr>
          <p:spPr>
            <a:xfrm>
              <a:off x="4725219" y="1095279"/>
              <a:ext cx="1013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Victory</a:t>
              </a:r>
            </a:p>
          </p:txBody>
        </p:sp>
      </p:grpSp>
      <p:sp>
        <p:nvSpPr>
          <p:cNvPr id="1105" name="Shape 1105"/>
          <p:cNvSpPr/>
          <p:nvPr/>
        </p:nvSpPr>
        <p:spPr>
          <a:xfrm>
            <a:off x="5263048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5932598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6604435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7300585" y="2174966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Shape 1109"/>
          <p:cNvSpPr txBox="1"/>
          <p:nvPr/>
        </p:nvSpPr>
        <p:spPr>
          <a:xfrm>
            <a:off x="5074146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5748614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6418137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7154110" y="2566498"/>
            <a:ext cx="81464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5616187" y="1676883"/>
            <a:ext cx="189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cxnSp>
        <p:nvCxnSpPr>
          <p:cNvPr id="1114" name="Shape 1114"/>
          <p:cNvCxnSpPr/>
          <p:nvPr/>
        </p:nvCxnSpPr>
        <p:spPr>
          <a:xfrm>
            <a:off x="4465417" y="2849500"/>
            <a:ext cx="34469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15" name="Shape 1115"/>
          <p:cNvSpPr/>
          <p:nvPr/>
        </p:nvSpPr>
        <p:spPr>
          <a:xfrm>
            <a:off x="4482864" y="2969016"/>
            <a:ext cx="1683543" cy="1397992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Shape 1116"/>
          <p:cNvSpPr/>
          <p:nvPr/>
        </p:nvSpPr>
        <p:spPr>
          <a:xfrm>
            <a:off x="4499948" y="2994475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Shape 1117"/>
          <p:cNvSpPr txBox="1"/>
          <p:nvPr/>
        </p:nvSpPr>
        <p:spPr>
          <a:xfrm>
            <a:off x="4890546" y="3042858"/>
            <a:ext cx="128753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5029717" y="3183072"/>
            <a:ext cx="96372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5002414" y="2935133"/>
            <a:ext cx="105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4453823" y="3363639"/>
            <a:ext cx="17427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4459266" y="3579887"/>
            <a:ext cx="2553599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122" name="Shape 1122"/>
          <p:cNvSpPr/>
          <p:nvPr/>
        </p:nvSpPr>
        <p:spPr>
          <a:xfrm>
            <a:off x="6246528" y="2967800"/>
            <a:ext cx="1683543" cy="1397992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Shape 1123"/>
          <p:cNvSpPr/>
          <p:nvPr/>
        </p:nvSpPr>
        <p:spPr>
          <a:xfrm>
            <a:off x="6263614" y="299325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6654210" y="3041641"/>
            <a:ext cx="128753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6793382" y="3181855"/>
            <a:ext cx="96372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6766089" y="2933923"/>
            <a:ext cx="101341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6217487" y="3362423"/>
            <a:ext cx="17427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128" name="Shape 1128"/>
          <p:cNvSpPr/>
          <p:nvPr/>
        </p:nvSpPr>
        <p:spPr>
          <a:xfrm>
            <a:off x="4482864" y="4402332"/>
            <a:ext cx="1683543" cy="1710003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Shape 1129"/>
          <p:cNvSpPr/>
          <p:nvPr/>
        </p:nvSpPr>
        <p:spPr>
          <a:xfrm>
            <a:off x="6246526" y="4393953"/>
            <a:ext cx="1683543" cy="1710003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Shape 1130"/>
          <p:cNvSpPr txBox="1"/>
          <p:nvPr/>
        </p:nvSpPr>
        <p:spPr>
          <a:xfrm>
            <a:off x="4640794" y="4359669"/>
            <a:ext cx="136768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6404457" y="4392407"/>
            <a:ext cx="136768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451457" y="4501789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cxnSp>
        <p:nvCxnSpPr>
          <p:cNvPr id="1134" name="Shape 1134"/>
          <p:cNvCxnSpPr>
            <a:stCxn id="1133" idx="1"/>
          </p:cNvCxnSpPr>
          <p:nvPr/>
        </p:nvCxnSpPr>
        <p:spPr>
          <a:xfrm flipH="1">
            <a:off x="7846925" y="389113"/>
            <a:ext cx="650100" cy="738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35" name="Shape 1135"/>
          <p:cNvSpPr txBox="1"/>
          <p:nvPr/>
        </p:nvSpPr>
        <p:spPr>
          <a:xfrm>
            <a:off x="8497025" y="595137"/>
            <a:ext cx="3612257" cy="58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전투의 성공과 실패를 제목으로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전투가 벌어진 위치의 좌표를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전투가 벌어진 시간을 표시한다. 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8497025" y="1280566"/>
            <a:ext cx="3612257" cy="6058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보고에 사용하는 일러스트를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승리했을 경우 승리 표식 이미지를 보여준다.(패배시 보여지지 않음) </a:t>
            </a:r>
          </a:p>
        </p:txBody>
      </p:sp>
      <p:sp>
        <p:nvSpPr>
          <p:cNvPr id="1137" name="Shape 1137"/>
          <p:cNvSpPr txBox="1"/>
          <p:nvPr/>
        </p:nvSpPr>
        <p:spPr>
          <a:xfrm>
            <a:off x="8497025" y="5820742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공유 링크를 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현재 선택되어진 채팅창에 메일 공유의 링크를 보낸다.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공유 성공여부를 시스템 메시지로 알려준다.</a:t>
            </a:r>
          </a:p>
        </p:txBody>
      </p:sp>
      <p:cxnSp>
        <p:nvCxnSpPr>
          <p:cNvPr id="1138" name="Shape 1138"/>
          <p:cNvCxnSpPr>
            <a:stCxn id="1135" idx="1"/>
            <a:endCxn id="1096" idx="3"/>
          </p:cNvCxnSpPr>
          <p:nvPr/>
        </p:nvCxnSpPr>
        <p:spPr>
          <a:xfrm flipH="1">
            <a:off x="7988225" y="887087"/>
            <a:ext cx="508800" cy="242100"/>
          </a:xfrm>
          <a:prstGeom prst="bentConnector3">
            <a:avLst>
              <a:gd fmla="val 4998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39" name="Shape 1139"/>
          <p:cNvCxnSpPr>
            <a:stCxn id="1136" idx="1"/>
          </p:cNvCxnSpPr>
          <p:nvPr/>
        </p:nvCxnSpPr>
        <p:spPr>
          <a:xfrm rot="10800000">
            <a:off x="6866825" y="1346482"/>
            <a:ext cx="1630200" cy="2370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40" name="Shape 1140"/>
          <p:cNvSpPr txBox="1"/>
          <p:nvPr/>
        </p:nvSpPr>
        <p:spPr>
          <a:xfrm>
            <a:off x="449747" y="1248187"/>
            <a:ext cx="3612257" cy="10780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탈취한 자원을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 자원의 아이콘을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 시는 +, 약탈 당했을 시는 – 값으로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획득이나 잃어버린 자원이 없을 경우 값을 0으로 표시하고 아이콘은 그대로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억단위까지 표시한다.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446250" y="2374825"/>
            <a:ext cx="3612300" cy="2033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본인의 전투 정보를 표기해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 사진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명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영주의 타운 좌표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좌표를 터치 시 해당 위치로 이동한다.(적과 본인의 타운좌표 모두 보인다.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손실된 전투력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죽은 적 병력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죽은 본인/아군 병력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부상병으로 전환된 본인/아군병력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생존한 병력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6203164" y="3531344"/>
            <a:ext cx="24186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446241" y="576755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8514467" y="1960833"/>
            <a:ext cx="3612257" cy="92551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전투에 관련되어 적용된 모든 옵션을 표기해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병과에 대한 공격력/방어력/HP 증가 %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각각의 개별 병과들의 공격/방어/HP 증가 %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속도 증가 %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병력 증가 %</a:t>
            </a:r>
          </a:p>
        </p:txBody>
      </p:sp>
      <p:sp>
        <p:nvSpPr>
          <p:cNvPr id="1145" name="Shape 1145"/>
          <p:cNvSpPr txBox="1"/>
          <p:nvPr/>
        </p:nvSpPr>
        <p:spPr>
          <a:xfrm>
            <a:off x="8497025" y="2935893"/>
            <a:ext cx="3612257" cy="18310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때는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446241" y="4549648"/>
            <a:ext cx="3628200" cy="86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좌우로 슬라이드 할 경우 이전/다음 메시지로 넘어간다.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 &gt; 우 : 이전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 &gt; 좌 : 다음 메시지</a:t>
            </a:r>
          </a:p>
        </p:txBody>
      </p:sp>
      <p:cxnSp>
        <p:nvCxnSpPr>
          <p:cNvPr id="1147" name="Shape 1147"/>
          <p:cNvCxnSpPr>
            <a:stCxn id="1144" idx="1"/>
            <a:endCxn id="1130" idx="0"/>
          </p:cNvCxnSpPr>
          <p:nvPr/>
        </p:nvCxnSpPr>
        <p:spPr>
          <a:xfrm flipH="1">
            <a:off x="5324567" y="2423590"/>
            <a:ext cx="3189900" cy="19362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48" name="Shape 1148"/>
          <p:cNvCxnSpPr>
            <a:endCxn id="1100" idx="1"/>
          </p:cNvCxnSpPr>
          <p:nvPr/>
        </p:nvCxnSpPr>
        <p:spPr>
          <a:xfrm>
            <a:off x="4062107" y="2067227"/>
            <a:ext cx="526500" cy="3090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49" name="Shape 1149"/>
          <p:cNvCxnSpPr>
            <a:endCxn id="1121" idx="1"/>
          </p:cNvCxnSpPr>
          <p:nvPr/>
        </p:nvCxnSpPr>
        <p:spPr>
          <a:xfrm>
            <a:off x="4058466" y="3580486"/>
            <a:ext cx="400800" cy="3687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150" name="Shape 1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41"/>
            <a:ext cx="3531000" cy="663898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151" name="Shape 1151"/>
          <p:cNvSpPr/>
          <p:nvPr/>
        </p:nvSpPr>
        <p:spPr>
          <a:xfrm>
            <a:off x="4493630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Shape 1152"/>
          <p:cNvSpPr/>
          <p:nvPr/>
        </p:nvSpPr>
        <p:spPr>
          <a:xfrm rot="10800000">
            <a:off x="4579793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Shape 1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Shape 115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6" name="Shape 1156"/>
          <p:cNvCxnSpPr>
            <a:stCxn id="1143" idx="3"/>
            <a:endCxn id="1153" idx="2"/>
          </p:cNvCxnSpPr>
          <p:nvPr/>
        </p:nvCxnSpPr>
        <p:spPr>
          <a:xfrm>
            <a:off x="4058498" y="6160556"/>
            <a:ext cx="2714400" cy="261300"/>
          </a:xfrm>
          <a:prstGeom prst="bentConnector4">
            <a:avLst>
              <a:gd fmla="val 7706" name="adj1"/>
              <a:gd fmla="val 187442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57" name="Shape 1157"/>
          <p:cNvCxnSpPr>
            <a:stCxn id="1145" idx="1"/>
            <a:endCxn id="1154" idx="0"/>
          </p:cNvCxnSpPr>
          <p:nvPr/>
        </p:nvCxnSpPr>
        <p:spPr>
          <a:xfrm flipH="1">
            <a:off x="5880125" y="3851440"/>
            <a:ext cx="2616900" cy="2154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58" name="Shape 1158"/>
          <p:cNvCxnSpPr>
            <a:endCxn id="1137" idx="1"/>
          </p:cNvCxnSpPr>
          <p:nvPr/>
        </p:nvCxnSpPr>
        <p:spPr>
          <a:xfrm>
            <a:off x="7846925" y="6089242"/>
            <a:ext cx="650100" cy="1245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59" name="Shape 1159"/>
          <p:cNvSpPr/>
          <p:nvPr/>
        </p:nvSpPr>
        <p:spPr>
          <a:xfrm>
            <a:off x="686874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160" name="Shape 1160"/>
          <p:cNvSpPr/>
          <p:nvPr/>
        </p:nvSpPr>
        <p:spPr>
          <a:xfrm>
            <a:off x="6069573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161" name="Shape 1161"/>
          <p:cNvSpPr/>
          <p:nvPr/>
        </p:nvSpPr>
        <p:spPr>
          <a:xfrm>
            <a:off x="5266882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162" name="Shape 1162"/>
          <p:cNvSpPr/>
          <p:nvPr/>
        </p:nvSpPr>
        <p:spPr>
          <a:xfrm>
            <a:off x="4450957" y="36166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163" name="Shape 1163"/>
          <p:cNvSpPr/>
          <p:nvPr/>
        </p:nvSpPr>
        <p:spPr>
          <a:xfrm>
            <a:off x="4438307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164" name="Shape 1164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/>
        </p:nvSpPr>
        <p:spPr>
          <a:xfrm>
            <a:off x="178918" y="229106"/>
            <a:ext cx="22845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 채널 선택</a:t>
            </a:r>
          </a:p>
        </p:txBody>
      </p:sp>
      <p:pic>
        <p:nvPicPr>
          <p:cNvPr id="1170" name="Shape 1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171" name="Shape 1171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4443437" y="977337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Shape 1173"/>
          <p:cNvSpPr txBox="1"/>
          <p:nvPr/>
        </p:nvSpPr>
        <p:spPr>
          <a:xfrm>
            <a:off x="4467541" y="975470"/>
            <a:ext cx="8294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6872353" y="1013841"/>
            <a:ext cx="11160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5828571" y="1004495"/>
            <a:ext cx="10599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76" name="Shape 1176"/>
          <p:cNvSpPr/>
          <p:nvPr/>
        </p:nvSpPr>
        <p:spPr>
          <a:xfrm>
            <a:off x="4443437" y="1263962"/>
            <a:ext cx="3520199" cy="48674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Shape 1177"/>
          <p:cNvSpPr txBox="1"/>
          <p:nvPr/>
        </p:nvSpPr>
        <p:spPr>
          <a:xfrm>
            <a:off x="4399200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78" name="Shape 1178"/>
          <p:cNvSpPr/>
          <p:nvPr/>
        </p:nvSpPr>
        <p:spPr>
          <a:xfrm>
            <a:off x="4588607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9" name="Shape 1179"/>
          <p:cNvCxnSpPr/>
          <p:nvPr/>
        </p:nvCxnSpPr>
        <p:spPr>
          <a:xfrm>
            <a:off x="4480125" y="2243750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80" name="Shape 1180"/>
          <p:cNvGrpSpPr/>
          <p:nvPr/>
        </p:nvGrpSpPr>
        <p:grpSpPr>
          <a:xfrm>
            <a:off x="4470868" y="1328347"/>
            <a:ext cx="1472700" cy="292662"/>
            <a:chOff x="4307278" y="1056416"/>
            <a:chExt cx="1472700" cy="292662"/>
          </a:xfrm>
        </p:grpSpPr>
        <p:sp>
          <p:nvSpPr>
            <p:cNvPr id="1181" name="Shape 1181"/>
            <p:cNvSpPr/>
            <p:nvPr/>
          </p:nvSpPr>
          <p:spPr>
            <a:xfrm>
              <a:off x="4307278" y="1056416"/>
              <a:ext cx="1472700" cy="281400"/>
            </a:xfrm>
            <a:prstGeom prst="ribbon">
              <a:avLst>
                <a:gd fmla="val 16667" name="adj1"/>
                <a:gd fmla="val 65345" name="adj2"/>
              </a:avLst>
            </a:prstGeom>
            <a:solidFill>
              <a:srgbClr val="FFC000"/>
            </a:soli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 txBox="1"/>
            <p:nvPr/>
          </p:nvSpPr>
          <p:spPr>
            <a:xfrm>
              <a:off x="4725219" y="1095279"/>
              <a:ext cx="1013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Victory</a:t>
              </a:r>
            </a:p>
          </p:txBody>
        </p:sp>
      </p:grpSp>
      <p:sp>
        <p:nvSpPr>
          <p:cNvPr id="1183" name="Shape 1183"/>
          <p:cNvSpPr/>
          <p:nvPr/>
        </p:nvSpPr>
        <p:spPr>
          <a:xfrm>
            <a:off x="5263048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Shape 1184"/>
          <p:cNvSpPr/>
          <p:nvPr/>
        </p:nvSpPr>
        <p:spPr>
          <a:xfrm>
            <a:off x="5932598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Shape 1185"/>
          <p:cNvSpPr/>
          <p:nvPr/>
        </p:nvSpPr>
        <p:spPr>
          <a:xfrm>
            <a:off x="6604435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Shape 1186"/>
          <p:cNvSpPr/>
          <p:nvPr/>
        </p:nvSpPr>
        <p:spPr>
          <a:xfrm>
            <a:off x="7300585" y="2324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Shape 1187"/>
          <p:cNvSpPr txBox="1"/>
          <p:nvPr/>
        </p:nvSpPr>
        <p:spPr>
          <a:xfrm>
            <a:off x="5074146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5748614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89" name="Shape 1189"/>
          <p:cNvSpPr txBox="1"/>
          <p:nvPr/>
        </p:nvSpPr>
        <p:spPr>
          <a:xfrm>
            <a:off x="6418137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7154110" y="2715789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5616187" y="1676883"/>
            <a:ext cx="18902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cxnSp>
        <p:nvCxnSpPr>
          <p:cNvPr id="1192" name="Shape 1192"/>
          <p:cNvCxnSpPr/>
          <p:nvPr/>
        </p:nvCxnSpPr>
        <p:spPr>
          <a:xfrm>
            <a:off x="4465417" y="2998791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93" name="Shape 1193"/>
          <p:cNvSpPr/>
          <p:nvPr/>
        </p:nvSpPr>
        <p:spPr>
          <a:xfrm>
            <a:off x="4482864" y="2969016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Shape 1194"/>
          <p:cNvSpPr/>
          <p:nvPr/>
        </p:nvSpPr>
        <p:spPr>
          <a:xfrm>
            <a:off x="4499948" y="2994475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Shape 1195"/>
          <p:cNvSpPr txBox="1"/>
          <p:nvPr/>
        </p:nvSpPr>
        <p:spPr>
          <a:xfrm>
            <a:off x="4890546" y="3192150"/>
            <a:ext cx="1287598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196" name="Shape 1196"/>
          <p:cNvSpPr txBox="1"/>
          <p:nvPr/>
        </p:nvSpPr>
        <p:spPr>
          <a:xfrm>
            <a:off x="5029717" y="3183072"/>
            <a:ext cx="96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197" name="Shape 1197"/>
          <p:cNvSpPr txBox="1"/>
          <p:nvPr/>
        </p:nvSpPr>
        <p:spPr>
          <a:xfrm>
            <a:off x="5002414" y="3084425"/>
            <a:ext cx="1059900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198" name="Shape 1198"/>
          <p:cNvSpPr txBox="1"/>
          <p:nvPr/>
        </p:nvSpPr>
        <p:spPr>
          <a:xfrm>
            <a:off x="4453823" y="3363639"/>
            <a:ext cx="174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199" name="Shape 1199"/>
          <p:cNvSpPr txBox="1"/>
          <p:nvPr/>
        </p:nvSpPr>
        <p:spPr>
          <a:xfrm>
            <a:off x="4459266" y="3579887"/>
            <a:ext cx="2553599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200" name="Shape 1200"/>
          <p:cNvSpPr/>
          <p:nvPr/>
        </p:nvSpPr>
        <p:spPr>
          <a:xfrm>
            <a:off x="6246528" y="2967800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Shape 1201"/>
          <p:cNvSpPr/>
          <p:nvPr/>
        </p:nvSpPr>
        <p:spPr>
          <a:xfrm>
            <a:off x="6263614" y="2993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Shape 1202"/>
          <p:cNvSpPr txBox="1"/>
          <p:nvPr/>
        </p:nvSpPr>
        <p:spPr>
          <a:xfrm>
            <a:off x="6654210" y="3190933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203" name="Shape 1203"/>
          <p:cNvSpPr txBox="1"/>
          <p:nvPr/>
        </p:nvSpPr>
        <p:spPr>
          <a:xfrm>
            <a:off x="6793382" y="3181855"/>
            <a:ext cx="963600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04" name="Shape 1204"/>
          <p:cNvSpPr txBox="1"/>
          <p:nvPr/>
        </p:nvSpPr>
        <p:spPr>
          <a:xfrm>
            <a:off x="6766089" y="3083214"/>
            <a:ext cx="10133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217487" y="3362423"/>
            <a:ext cx="17426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206" name="Shape 1206"/>
          <p:cNvSpPr/>
          <p:nvPr/>
        </p:nvSpPr>
        <p:spPr>
          <a:xfrm>
            <a:off x="4482864" y="4402332"/>
            <a:ext cx="1683600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Shape 1207"/>
          <p:cNvSpPr/>
          <p:nvPr/>
        </p:nvSpPr>
        <p:spPr>
          <a:xfrm>
            <a:off x="6246526" y="4393953"/>
            <a:ext cx="1683597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Shape 1208"/>
          <p:cNvSpPr txBox="1"/>
          <p:nvPr/>
        </p:nvSpPr>
        <p:spPr>
          <a:xfrm>
            <a:off x="4640794" y="4359669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09" name="Shape 1209"/>
          <p:cNvSpPr txBox="1"/>
          <p:nvPr/>
        </p:nvSpPr>
        <p:spPr>
          <a:xfrm>
            <a:off x="6404457" y="4392407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10" name="Shape 1210"/>
          <p:cNvSpPr txBox="1"/>
          <p:nvPr/>
        </p:nvSpPr>
        <p:spPr>
          <a:xfrm>
            <a:off x="8520535" y="2103373"/>
            <a:ext cx="3612300" cy="10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링크는 한번에 1개의 채널에만 공유가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링크할 채팅채널을 터치하면 v 체크가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채팅채널이 선택된 상태에서 공유하면 해당 채팅창에 링크가 공유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 버튼을 누르면 팝업 창이 닫히고 해당 메일로 돌아간다.</a:t>
            </a:r>
          </a:p>
        </p:txBody>
      </p:sp>
      <p:sp>
        <p:nvSpPr>
          <p:cNvPr id="1211" name="Shape 1211"/>
          <p:cNvSpPr txBox="1"/>
          <p:nvPr/>
        </p:nvSpPr>
        <p:spPr>
          <a:xfrm>
            <a:off x="6203164" y="3531344"/>
            <a:ext cx="24186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pic>
        <p:nvPicPr>
          <p:cNvPr id="1212" name="Shape 1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39"/>
            <a:ext cx="3530999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213" name="Shape 1213"/>
          <p:cNvSpPr/>
          <p:nvPr/>
        </p:nvSpPr>
        <p:spPr>
          <a:xfrm>
            <a:off x="4493630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Shape 1214"/>
          <p:cNvSpPr/>
          <p:nvPr/>
        </p:nvSpPr>
        <p:spPr>
          <a:xfrm rot="10800000">
            <a:off x="4579719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Shape 1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Shape 1216"/>
          <p:cNvSpPr/>
          <p:nvPr/>
        </p:nvSpPr>
        <p:spPr>
          <a:xfrm>
            <a:off x="5687692" y="6005560"/>
            <a:ext cx="384599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7474003" y="6024878"/>
            <a:ext cx="372900" cy="34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219" name="Shape 1219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220" name="Shape 1220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221" name="Shape 1221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222" name="Shape 1222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223" name="Shape 1223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224" name="Shape 1224"/>
          <p:cNvSpPr/>
          <p:nvPr/>
        </p:nvSpPr>
        <p:spPr>
          <a:xfrm>
            <a:off x="4438307" y="966420"/>
            <a:ext cx="3547500" cy="4897200"/>
          </a:xfrm>
          <a:prstGeom prst="rect">
            <a:avLst/>
          </a:prstGeom>
          <a:solidFill>
            <a:schemeClr val="dk1">
              <a:alpha val="68627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4432067" y="4551364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26" name="Shape 1226"/>
          <p:cNvSpPr/>
          <p:nvPr/>
        </p:nvSpPr>
        <p:spPr>
          <a:xfrm>
            <a:off x="4525930" y="2113574"/>
            <a:ext cx="3389099" cy="17502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Shape 1227"/>
          <p:cNvSpPr txBox="1"/>
          <p:nvPr/>
        </p:nvSpPr>
        <p:spPr>
          <a:xfrm>
            <a:off x="4902430" y="2134616"/>
            <a:ext cx="2750998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메일을 공유할 채팅창을 선택 하세요.</a:t>
            </a:r>
          </a:p>
        </p:txBody>
      </p:sp>
      <p:sp>
        <p:nvSpPr>
          <p:cNvPr id="1228" name="Shape 1228"/>
          <p:cNvSpPr/>
          <p:nvPr/>
        </p:nvSpPr>
        <p:spPr>
          <a:xfrm>
            <a:off x="4601891" y="2525175"/>
            <a:ext cx="3237899" cy="62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9" name="Shape 1229"/>
          <p:cNvGrpSpPr/>
          <p:nvPr/>
        </p:nvGrpSpPr>
        <p:grpSpPr>
          <a:xfrm>
            <a:off x="4658942" y="2669847"/>
            <a:ext cx="3210550" cy="338100"/>
            <a:chOff x="4658942" y="2520556"/>
            <a:chExt cx="3210550" cy="338100"/>
          </a:xfrm>
        </p:grpSpPr>
        <p:pic>
          <p:nvPicPr>
            <p:cNvPr id="1230" name="Shape 12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58942" y="2520556"/>
              <a:ext cx="389100" cy="33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Shape 1231"/>
            <p:cNvSpPr/>
            <p:nvPr/>
          </p:nvSpPr>
          <p:spPr>
            <a:xfrm>
              <a:off x="5843921" y="2597456"/>
              <a:ext cx="174600" cy="184200"/>
            </a:xfrm>
            <a:prstGeom prst="rect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6864384" y="2596771"/>
              <a:ext cx="174600" cy="184200"/>
            </a:xfrm>
            <a:prstGeom prst="rect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 txBox="1"/>
            <p:nvPr/>
          </p:nvSpPr>
          <p:spPr>
            <a:xfrm>
              <a:off x="4922848" y="2538999"/>
              <a:ext cx="8547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일반 채팅</a:t>
              </a:r>
            </a:p>
          </p:txBody>
        </p:sp>
        <p:sp>
          <p:nvSpPr>
            <p:cNvPr id="1234" name="Shape 1234"/>
            <p:cNvSpPr txBox="1"/>
            <p:nvPr/>
          </p:nvSpPr>
          <p:spPr>
            <a:xfrm>
              <a:off x="6006705" y="2547675"/>
              <a:ext cx="8547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채팅</a:t>
              </a:r>
            </a:p>
          </p:txBody>
        </p:sp>
        <p:sp>
          <p:nvSpPr>
            <p:cNvPr id="1235" name="Shape 1235"/>
            <p:cNvSpPr txBox="1"/>
            <p:nvPr/>
          </p:nvSpPr>
          <p:spPr>
            <a:xfrm>
              <a:off x="7014792" y="2547983"/>
              <a:ext cx="8547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연합 채팅</a:t>
              </a:r>
            </a:p>
          </p:txBody>
        </p:sp>
      </p:grpSp>
      <p:sp>
        <p:nvSpPr>
          <p:cNvPr id="1236" name="Shape 1236"/>
          <p:cNvSpPr/>
          <p:nvPr/>
        </p:nvSpPr>
        <p:spPr>
          <a:xfrm>
            <a:off x="6444046" y="3345776"/>
            <a:ext cx="914400" cy="363899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공유하기</a:t>
            </a:r>
          </a:p>
        </p:txBody>
      </p:sp>
      <p:sp>
        <p:nvSpPr>
          <p:cNvPr id="1237" name="Shape 1237"/>
          <p:cNvSpPr/>
          <p:nvPr/>
        </p:nvSpPr>
        <p:spPr>
          <a:xfrm>
            <a:off x="4851107" y="3345010"/>
            <a:ext cx="914400" cy="36389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</a:p>
        </p:txBody>
      </p:sp>
      <p:cxnSp>
        <p:nvCxnSpPr>
          <p:cNvPr id="1238" name="Shape 1238"/>
          <p:cNvCxnSpPr>
            <a:stCxn id="1210" idx="1"/>
            <a:endCxn id="1235" idx="3"/>
          </p:cNvCxnSpPr>
          <p:nvPr/>
        </p:nvCxnSpPr>
        <p:spPr>
          <a:xfrm flipH="1">
            <a:off x="7869535" y="2627473"/>
            <a:ext cx="651000" cy="208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/>
        </p:nvSpPr>
        <p:spPr>
          <a:xfrm>
            <a:off x="178918" y="229106"/>
            <a:ext cx="2499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공유 제한 상태</a:t>
            </a:r>
          </a:p>
        </p:txBody>
      </p:sp>
      <p:pic>
        <p:nvPicPr>
          <p:cNvPr id="1244" name="Shape 1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245" name="Shape 1245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4443437" y="977337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Shape 1247"/>
          <p:cNvSpPr txBox="1"/>
          <p:nvPr/>
        </p:nvSpPr>
        <p:spPr>
          <a:xfrm>
            <a:off x="4467541" y="975470"/>
            <a:ext cx="8294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6872353" y="1013841"/>
            <a:ext cx="11160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5828571" y="1004495"/>
            <a:ext cx="10599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50" name="Shape 1250"/>
          <p:cNvSpPr/>
          <p:nvPr/>
        </p:nvSpPr>
        <p:spPr>
          <a:xfrm>
            <a:off x="4443437" y="1263962"/>
            <a:ext cx="3520199" cy="48674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Shape 1251"/>
          <p:cNvSpPr txBox="1"/>
          <p:nvPr/>
        </p:nvSpPr>
        <p:spPr>
          <a:xfrm>
            <a:off x="4399200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52" name="Shape 1252"/>
          <p:cNvSpPr/>
          <p:nvPr/>
        </p:nvSpPr>
        <p:spPr>
          <a:xfrm>
            <a:off x="4588607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3" name="Shape 1253"/>
          <p:cNvCxnSpPr/>
          <p:nvPr/>
        </p:nvCxnSpPr>
        <p:spPr>
          <a:xfrm>
            <a:off x="4480125" y="2094463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254" name="Shape 1254"/>
          <p:cNvGrpSpPr/>
          <p:nvPr/>
        </p:nvGrpSpPr>
        <p:grpSpPr>
          <a:xfrm>
            <a:off x="4470868" y="1328347"/>
            <a:ext cx="1472700" cy="292662"/>
            <a:chOff x="4307278" y="1056416"/>
            <a:chExt cx="1472700" cy="292662"/>
          </a:xfrm>
        </p:grpSpPr>
        <p:sp>
          <p:nvSpPr>
            <p:cNvPr id="1255" name="Shape 1255"/>
            <p:cNvSpPr/>
            <p:nvPr/>
          </p:nvSpPr>
          <p:spPr>
            <a:xfrm>
              <a:off x="4307278" y="1056416"/>
              <a:ext cx="1472700" cy="281400"/>
            </a:xfrm>
            <a:prstGeom prst="ribbon">
              <a:avLst>
                <a:gd fmla="val 16667" name="adj1"/>
                <a:gd fmla="val 65345" name="adj2"/>
              </a:avLst>
            </a:prstGeom>
            <a:solidFill>
              <a:srgbClr val="FFC000"/>
            </a:soli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Shape 1256"/>
            <p:cNvSpPr txBox="1"/>
            <p:nvPr/>
          </p:nvSpPr>
          <p:spPr>
            <a:xfrm>
              <a:off x="4725219" y="1095279"/>
              <a:ext cx="1013399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Victory</a:t>
              </a:r>
            </a:p>
          </p:txBody>
        </p:sp>
      </p:grpSp>
      <p:sp>
        <p:nvSpPr>
          <p:cNvPr id="1257" name="Shape 1257"/>
          <p:cNvSpPr/>
          <p:nvPr/>
        </p:nvSpPr>
        <p:spPr>
          <a:xfrm>
            <a:off x="5263048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Shape 1258"/>
          <p:cNvSpPr/>
          <p:nvPr/>
        </p:nvSpPr>
        <p:spPr>
          <a:xfrm>
            <a:off x="5932598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6604435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Shape 1260"/>
          <p:cNvSpPr/>
          <p:nvPr/>
        </p:nvSpPr>
        <p:spPr>
          <a:xfrm>
            <a:off x="7300585" y="2174966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Shape 1261"/>
          <p:cNvSpPr txBox="1"/>
          <p:nvPr/>
        </p:nvSpPr>
        <p:spPr>
          <a:xfrm>
            <a:off x="5074146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2" name="Shape 1262"/>
          <p:cNvSpPr txBox="1"/>
          <p:nvPr/>
        </p:nvSpPr>
        <p:spPr>
          <a:xfrm>
            <a:off x="5748614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3" name="Shape 1263"/>
          <p:cNvSpPr txBox="1"/>
          <p:nvPr/>
        </p:nvSpPr>
        <p:spPr>
          <a:xfrm>
            <a:off x="6418137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7154110" y="2566498"/>
            <a:ext cx="8144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-999,999,999</a:t>
            </a:r>
          </a:p>
        </p:txBody>
      </p:sp>
      <p:sp>
        <p:nvSpPr>
          <p:cNvPr id="1265" name="Shape 1265"/>
          <p:cNvSpPr txBox="1"/>
          <p:nvPr/>
        </p:nvSpPr>
        <p:spPr>
          <a:xfrm>
            <a:off x="5616187" y="1676883"/>
            <a:ext cx="18902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cxnSp>
        <p:nvCxnSpPr>
          <p:cNvPr id="1266" name="Shape 1266"/>
          <p:cNvCxnSpPr/>
          <p:nvPr/>
        </p:nvCxnSpPr>
        <p:spPr>
          <a:xfrm>
            <a:off x="4465417" y="2849500"/>
            <a:ext cx="3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7" name="Shape 1267"/>
          <p:cNvSpPr/>
          <p:nvPr/>
        </p:nvSpPr>
        <p:spPr>
          <a:xfrm>
            <a:off x="4482864" y="2969016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Shape 1268"/>
          <p:cNvSpPr/>
          <p:nvPr/>
        </p:nvSpPr>
        <p:spPr>
          <a:xfrm>
            <a:off x="4499948" y="2994475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Shape 1269"/>
          <p:cNvSpPr txBox="1"/>
          <p:nvPr/>
        </p:nvSpPr>
        <p:spPr>
          <a:xfrm>
            <a:off x="4890546" y="3042858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270" name="Shape 1270"/>
          <p:cNvSpPr txBox="1"/>
          <p:nvPr/>
        </p:nvSpPr>
        <p:spPr>
          <a:xfrm>
            <a:off x="5029717" y="3183072"/>
            <a:ext cx="96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71" name="Shape 1271"/>
          <p:cNvSpPr txBox="1"/>
          <p:nvPr/>
        </p:nvSpPr>
        <p:spPr>
          <a:xfrm>
            <a:off x="5002414" y="2935133"/>
            <a:ext cx="105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272" name="Shape 1272"/>
          <p:cNvSpPr txBox="1"/>
          <p:nvPr/>
        </p:nvSpPr>
        <p:spPr>
          <a:xfrm>
            <a:off x="4453823" y="3363639"/>
            <a:ext cx="174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273" name="Shape 1273"/>
          <p:cNvSpPr txBox="1"/>
          <p:nvPr/>
        </p:nvSpPr>
        <p:spPr>
          <a:xfrm>
            <a:off x="4459266" y="3579887"/>
            <a:ext cx="2553599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sp>
        <p:nvSpPr>
          <p:cNvPr id="1274" name="Shape 1274"/>
          <p:cNvSpPr/>
          <p:nvPr/>
        </p:nvSpPr>
        <p:spPr>
          <a:xfrm>
            <a:off x="6246528" y="2967800"/>
            <a:ext cx="1683600" cy="1397998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6263614" y="299325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6654210" y="3041641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277" name="Shape 1277"/>
          <p:cNvSpPr txBox="1"/>
          <p:nvPr/>
        </p:nvSpPr>
        <p:spPr>
          <a:xfrm>
            <a:off x="6793382" y="3181855"/>
            <a:ext cx="963600" cy="2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8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6766089" y="2933923"/>
            <a:ext cx="10133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(Alliance/United)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6217487" y="3362423"/>
            <a:ext cx="17426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: -99,999,999,999</a:t>
            </a:r>
          </a:p>
        </p:txBody>
      </p:sp>
      <p:sp>
        <p:nvSpPr>
          <p:cNvPr id="1280" name="Shape 1280"/>
          <p:cNvSpPr/>
          <p:nvPr/>
        </p:nvSpPr>
        <p:spPr>
          <a:xfrm>
            <a:off x="4482864" y="4402332"/>
            <a:ext cx="1683600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6246526" y="4393953"/>
            <a:ext cx="1683597" cy="1709999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4640794" y="4359669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x="6404457" y="4392407"/>
            <a:ext cx="1367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Troops Attributes</a:t>
            </a:r>
          </a:p>
        </p:txBody>
      </p:sp>
      <p:sp>
        <p:nvSpPr>
          <p:cNvPr id="1284" name="Shape 1284"/>
          <p:cNvSpPr/>
          <p:nvPr/>
        </p:nvSpPr>
        <p:spPr>
          <a:xfrm>
            <a:off x="4451457" y="4501789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6203164" y="3531344"/>
            <a:ext cx="24186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 :    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Losses :       	99,999,999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Wounded :	99.999,999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 : 	99,999,999</a:t>
            </a:r>
          </a:p>
        </p:txBody>
      </p:sp>
      <p:pic>
        <p:nvPicPr>
          <p:cNvPr id="1286" name="Shape 1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39"/>
            <a:ext cx="3530999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287" name="Shape 1287"/>
          <p:cNvSpPr/>
          <p:nvPr/>
        </p:nvSpPr>
        <p:spPr>
          <a:xfrm>
            <a:off x="4493630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Shape 1288"/>
          <p:cNvSpPr/>
          <p:nvPr/>
        </p:nvSpPr>
        <p:spPr>
          <a:xfrm rot="10800000">
            <a:off x="4579719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9" name="Shape 1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/>
          <p:nvPr/>
        </p:nvSpPr>
        <p:spPr>
          <a:xfrm>
            <a:off x="5687692" y="6005560"/>
            <a:ext cx="384599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x="7474003" y="6024878"/>
            <a:ext cx="372900" cy="34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Shape 1292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293" name="Shape 1293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294" name="Shape 1294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295" name="Shape 1295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296" name="Shape 1296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297" name="Shape 1297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1298" name="Shape 1298"/>
          <p:cNvSpPr/>
          <p:nvPr/>
        </p:nvSpPr>
        <p:spPr>
          <a:xfrm>
            <a:off x="4446282" y="259200"/>
            <a:ext cx="3546898" cy="627780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9" name="Shape 1299"/>
          <p:cNvCxnSpPr/>
          <p:nvPr/>
        </p:nvCxnSpPr>
        <p:spPr>
          <a:xfrm>
            <a:off x="4484555" y="2353472"/>
            <a:ext cx="3537600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00" name="Shape 1300"/>
          <p:cNvCxnSpPr/>
          <p:nvPr/>
        </p:nvCxnSpPr>
        <p:spPr>
          <a:xfrm>
            <a:off x="4455655" y="3501110"/>
            <a:ext cx="3537600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1" name="Shape 1301"/>
          <p:cNvSpPr txBox="1"/>
          <p:nvPr/>
        </p:nvSpPr>
        <p:spPr>
          <a:xfrm>
            <a:off x="4563155" y="2440966"/>
            <a:ext cx="3287999" cy="1015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연속해서 메일을 공유 할 수 없습니다.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잠시 후 다시 시도해 주세요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282436" y="1033669"/>
            <a:ext cx="103411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내에서 자신이 아닌 다른 유저, 시스템등에서 오는 개인적인 메시지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3" y="2814758"/>
            <a:ext cx="10341153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내에서 유저에게 제공되는 정보나 운영적 알림, 유저 개인간의 소통을 하여 게임의 운영 및 플레이에 편의를 주기 위한 시스템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 txBox="1"/>
          <p:nvPr/>
        </p:nvSpPr>
        <p:spPr>
          <a:xfrm>
            <a:off x="178918" y="229106"/>
            <a:ext cx="1650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보고2</a:t>
            </a:r>
          </a:p>
        </p:txBody>
      </p:sp>
      <p:pic>
        <p:nvPicPr>
          <p:cNvPr id="1307" name="Shape 1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308" name="Shape 1308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Shape 1309"/>
          <p:cNvSpPr/>
          <p:nvPr/>
        </p:nvSpPr>
        <p:spPr>
          <a:xfrm>
            <a:off x="4443437" y="977337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Shape 1310"/>
          <p:cNvSpPr txBox="1"/>
          <p:nvPr/>
        </p:nvSpPr>
        <p:spPr>
          <a:xfrm>
            <a:off x="4467541" y="975470"/>
            <a:ext cx="829497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Victory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6872353" y="1013841"/>
            <a:ext cx="11160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5828571" y="1004495"/>
            <a:ext cx="10599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Arial"/>
              <a:buNone/>
            </a:pPr>
            <a:r>
              <a:rPr b="1" i="0" lang="en-US" sz="900" u="sng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X 1200 : Y 1200</a:t>
            </a:r>
          </a:p>
        </p:txBody>
      </p:sp>
      <p:sp>
        <p:nvSpPr>
          <p:cNvPr id="1313" name="Shape 1313"/>
          <p:cNvSpPr/>
          <p:nvPr/>
        </p:nvSpPr>
        <p:spPr>
          <a:xfrm>
            <a:off x="4443437" y="1263962"/>
            <a:ext cx="3520199" cy="48674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Shape 1314"/>
          <p:cNvSpPr txBox="1"/>
          <p:nvPr/>
        </p:nvSpPr>
        <p:spPr>
          <a:xfrm>
            <a:off x="6654210" y="3041641"/>
            <a:ext cx="1287598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LordName1234567890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8337000" y="4956842"/>
            <a:ext cx="3612300" cy="6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전투보고 최 하단에 상세보기 버튼이 존재한다.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상세정보 보기를 할 경우 전투에 참여한 모든 병과/병종별 전투 결과를 볼 수 있다.</a:t>
            </a:r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58569" y="5863739"/>
            <a:ext cx="3530999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317" name="Shape 1317"/>
          <p:cNvSpPr/>
          <p:nvPr/>
        </p:nvSpPr>
        <p:spPr>
          <a:xfrm>
            <a:off x="4493630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Shape 1318"/>
          <p:cNvSpPr/>
          <p:nvPr/>
        </p:nvSpPr>
        <p:spPr>
          <a:xfrm rot="10800000">
            <a:off x="4579719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9" name="Shape 1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Shape 1320"/>
          <p:cNvSpPr/>
          <p:nvPr/>
        </p:nvSpPr>
        <p:spPr>
          <a:xfrm>
            <a:off x="5687692" y="6005560"/>
            <a:ext cx="384599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7474003" y="6024878"/>
            <a:ext cx="372900" cy="34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Shape 1322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323" name="Shape 1323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324" name="Shape 1324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325" name="Shape 1325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326" name="Shape 1326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327" name="Shape 1327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grpSp>
        <p:nvGrpSpPr>
          <p:cNvPr id="1328" name="Shape 1328"/>
          <p:cNvGrpSpPr/>
          <p:nvPr/>
        </p:nvGrpSpPr>
        <p:grpSpPr>
          <a:xfrm>
            <a:off x="4399200" y="1256263"/>
            <a:ext cx="4222564" cy="4017868"/>
            <a:chOff x="4399200" y="2094463"/>
            <a:chExt cx="4222564" cy="4017868"/>
          </a:xfrm>
        </p:grpSpPr>
        <p:sp>
          <p:nvSpPr>
            <p:cNvPr id="1329" name="Shape 1329"/>
            <p:cNvSpPr/>
            <p:nvPr/>
          </p:nvSpPr>
          <p:spPr>
            <a:xfrm>
              <a:off x="4482864" y="2969016"/>
              <a:ext cx="1683600" cy="1397998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Shape 1330"/>
            <p:cNvSpPr txBox="1"/>
            <p:nvPr/>
          </p:nvSpPr>
          <p:spPr>
            <a:xfrm>
              <a:off x="4890546" y="3042858"/>
              <a:ext cx="1287598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LordName1234567890</a:t>
              </a: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6246528" y="2967800"/>
              <a:ext cx="1683600" cy="1397998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2" name="Shape 1332"/>
            <p:cNvGrpSpPr/>
            <p:nvPr/>
          </p:nvGrpSpPr>
          <p:grpSpPr>
            <a:xfrm>
              <a:off x="4399200" y="2094463"/>
              <a:ext cx="4222564" cy="4017868"/>
              <a:chOff x="4399200" y="1713463"/>
              <a:chExt cx="4222564" cy="4017868"/>
            </a:xfrm>
          </p:grpSpPr>
          <p:sp>
            <p:nvSpPr>
              <p:cNvPr id="1333" name="Shape 1333"/>
              <p:cNvSpPr txBox="1"/>
              <p:nvPr/>
            </p:nvSpPr>
            <p:spPr>
              <a:xfrm>
                <a:off x="4399200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4588607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35" name="Shape 1335"/>
              <p:cNvCxnSpPr/>
              <p:nvPr/>
            </p:nvCxnSpPr>
            <p:spPr>
              <a:xfrm>
                <a:off x="4480125" y="1713463"/>
                <a:ext cx="34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336" name="Shape 1336"/>
              <p:cNvSpPr/>
              <p:nvPr/>
            </p:nvSpPr>
            <p:spPr>
              <a:xfrm>
                <a:off x="5263048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5932598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Shape 1338"/>
              <p:cNvSpPr/>
              <p:nvPr/>
            </p:nvSpPr>
            <p:spPr>
              <a:xfrm>
                <a:off x="6604435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7300585" y="1793966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Shape 1340"/>
              <p:cNvSpPr txBox="1"/>
              <p:nvPr/>
            </p:nvSpPr>
            <p:spPr>
              <a:xfrm>
                <a:off x="5074146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41" name="Shape 1341"/>
              <p:cNvSpPr txBox="1"/>
              <p:nvPr/>
            </p:nvSpPr>
            <p:spPr>
              <a:xfrm>
                <a:off x="5748614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42" name="Shape 1342"/>
              <p:cNvSpPr txBox="1"/>
              <p:nvPr/>
            </p:nvSpPr>
            <p:spPr>
              <a:xfrm>
                <a:off x="6418137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sp>
            <p:nvSpPr>
              <p:cNvPr id="1343" name="Shape 1343"/>
              <p:cNvSpPr txBox="1"/>
              <p:nvPr/>
            </p:nvSpPr>
            <p:spPr>
              <a:xfrm>
                <a:off x="7154110" y="2185498"/>
                <a:ext cx="8144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-999,999,999</a:t>
                </a:r>
              </a:p>
            </p:txBody>
          </p:sp>
          <p:cxnSp>
            <p:nvCxnSpPr>
              <p:cNvPr id="1344" name="Shape 1344"/>
              <p:cNvCxnSpPr/>
              <p:nvPr/>
            </p:nvCxnSpPr>
            <p:spPr>
              <a:xfrm>
                <a:off x="4465417" y="2468500"/>
                <a:ext cx="34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345" name="Shape 1345"/>
              <p:cNvSpPr/>
              <p:nvPr/>
            </p:nvSpPr>
            <p:spPr>
              <a:xfrm>
                <a:off x="4499948" y="2613475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Shape 1346"/>
              <p:cNvSpPr txBox="1"/>
              <p:nvPr/>
            </p:nvSpPr>
            <p:spPr>
              <a:xfrm>
                <a:off x="5029717" y="2802072"/>
                <a:ext cx="9636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ct val="25000"/>
                  <a:buFont typeface="Arial"/>
                  <a:buNone/>
                </a:pPr>
                <a:r>
                  <a:rPr b="1" i="0" lang="en-US" sz="800" u="sng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X 1200 : Y 1200</a:t>
                </a:r>
              </a:p>
            </p:txBody>
          </p:sp>
          <p:sp>
            <p:nvSpPr>
              <p:cNvPr id="1347" name="Shape 1347"/>
              <p:cNvSpPr txBox="1"/>
              <p:nvPr/>
            </p:nvSpPr>
            <p:spPr>
              <a:xfrm>
                <a:off x="5002425" y="2554125"/>
                <a:ext cx="1006197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(Alliance/United)</a:t>
                </a:r>
              </a:p>
            </p:txBody>
          </p:sp>
          <p:sp>
            <p:nvSpPr>
              <p:cNvPr id="1348" name="Shape 1348"/>
              <p:cNvSpPr txBox="1"/>
              <p:nvPr/>
            </p:nvSpPr>
            <p:spPr>
              <a:xfrm>
                <a:off x="4453823" y="2982639"/>
                <a:ext cx="1742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Power : -99,999,999,999</a:t>
                </a:r>
              </a:p>
            </p:txBody>
          </p:sp>
          <p:sp>
            <p:nvSpPr>
              <p:cNvPr id="1349" name="Shape 1349"/>
              <p:cNvSpPr txBox="1"/>
              <p:nvPr/>
            </p:nvSpPr>
            <p:spPr>
              <a:xfrm>
                <a:off x="4459266" y="3198884"/>
                <a:ext cx="2553599" cy="738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 :    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Losses :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Wounded :	99.999,999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Survive : 	99,999,999</a:t>
                </a:r>
              </a:p>
            </p:txBody>
          </p:sp>
          <p:sp>
            <p:nvSpPr>
              <p:cNvPr id="1350" name="Shape 1350"/>
              <p:cNvSpPr/>
              <p:nvPr/>
            </p:nvSpPr>
            <p:spPr>
              <a:xfrm>
                <a:off x="6263614" y="2612258"/>
                <a:ext cx="446099" cy="402600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Shape 1351"/>
              <p:cNvSpPr txBox="1"/>
              <p:nvPr/>
            </p:nvSpPr>
            <p:spPr>
              <a:xfrm>
                <a:off x="6793382" y="2800855"/>
                <a:ext cx="9636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ct val="25000"/>
                  <a:buFont typeface="Arial"/>
                  <a:buNone/>
                </a:pPr>
                <a:r>
                  <a:rPr b="1" i="0" lang="en-US" sz="800" u="sng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X 1200 : Y 1200</a:t>
                </a:r>
              </a:p>
            </p:txBody>
          </p:sp>
          <p:sp>
            <p:nvSpPr>
              <p:cNvPr id="1352" name="Shape 1352"/>
              <p:cNvSpPr txBox="1"/>
              <p:nvPr/>
            </p:nvSpPr>
            <p:spPr>
              <a:xfrm>
                <a:off x="6766102" y="2552925"/>
                <a:ext cx="1287598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(Alliance/United)</a:t>
                </a:r>
              </a:p>
            </p:txBody>
          </p:sp>
          <p:sp>
            <p:nvSpPr>
              <p:cNvPr id="1353" name="Shape 1353"/>
              <p:cNvSpPr txBox="1"/>
              <p:nvPr/>
            </p:nvSpPr>
            <p:spPr>
              <a:xfrm>
                <a:off x="6217487" y="2981423"/>
                <a:ext cx="1742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Power : -99,999,999,999</a:t>
                </a:r>
              </a:p>
            </p:txBody>
          </p:sp>
          <p:sp>
            <p:nvSpPr>
              <p:cNvPr id="1354" name="Shape 1354"/>
              <p:cNvSpPr/>
              <p:nvPr/>
            </p:nvSpPr>
            <p:spPr>
              <a:xfrm>
                <a:off x="4482864" y="4021332"/>
                <a:ext cx="1683600" cy="1709999"/>
              </a:xfrm>
              <a:prstGeom prst="rect">
                <a:avLst/>
              </a:prstGeom>
              <a:solidFill>
                <a:srgbClr val="9CC2E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Shape 1355"/>
              <p:cNvSpPr/>
              <p:nvPr/>
            </p:nvSpPr>
            <p:spPr>
              <a:xfrm>
                <a:off x="6246526" y="4012953"/>
                <a:ext cx="1683597" cy="1709999"/>
              </a:xfrm>
              <a:prstGeom prst="rect">
                <a:avLst/>
              </a:prstGeom>
              <a:solidFill>
                <a:srgbClr val="9CC2E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Shape 1356"/>
              <p:cNvSpPr txBox="1"/>
              <p:nvPr/>
            </p:nvSpPr>
            <p:spPr>
              <a:xfrm>
                <a:off x="4640794" y="3978669"/>
                <a:ext cx="1367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Troops Attributes</a:t>
                </a:r>
              </a:p>
            </p:txBody>
          </p:sp>
          <p:sp>
            <p:nvSpPr>
              <p:cNvPr id="1357" name="Shape 1357"/>
              <p:cNvSpPr txBox="1"/>
              <p:nvPr/>
            </p:nvSpPr>
            <p:spPr>
              <a:xfrm>
                <a:off x="6404457" y="4011407"/>
                <a:ext cx="1367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Troops Attributes</a:t>
                </a:r>
              </a:p>
            </p:txBody>
          </p:sp>
          <p:sp>
            <p:nvSpPr>
              <p:cNvPr id="1358" name="Shape 1358"/>
              <p:cNvSpPr txBox="1"/>
              <p:nvPr/>
            </p:nvSpPr>
            <p:spPr>
              <a:xfrm>
                <a:off x="6203164" y="3150341"/>
                <a:ext cx="2418600" cy="738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 :    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Losses :       	99,999,999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Wounded :	99.999,999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Survive : 	99,999,999</a:t>
                </a:r>
              </a:p>
            </p:txBody>
          </p:sp>
        </p:grpSp>
        <p:sp>
          <p:nvSpPr>
            <p:cNvPr id="1359" name="Shape 1359"/>
            <p:cNvSpPr txBox="1"/>
            <p:nvPr/>
          </p:nvSpPr>
          <p:spPr>
            <a:xfrm>
              <a:off x="6654196" y="3042858"/>
              <a:ext cx="1287598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LordName1234567890</a:t>
              </a:r>
            </a:p>
          </p:txBody>
        </p:sp>
      </p:grpSp>
      <p:sp>
        <p:nvSpPr>
          <p:cNvPr id="1360" name="Shape 1360"/>
          <p:cNvSpPr/>
          <p:nvPr/>
        </p:nvSpPr>
        <p:spPr>
          <a:xfrm>
            <a:off x="5371521" y="5367625"/>
            <a:ext cx="19739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전투내역 상세보기</a:t>
            </a:r>
          </a:p>
        </p:txBody>
      </p:sp>
      <p:sp>
        <p:nvSpPr>
          <p:cNvPr id="1361" name="Shape 1361"/>
          <p:cNvSpPr/>
          <p:nvPr/>
        </p:nvSpPr>
        <p:spPr>
          <a:xfrm>
            <a:off x="4448282" y="3919426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1362" name="Shape 1362"/>
          <p:cNvCxnSpPr>
            <a:stCxn id="1315" idx="1"/>
            <a:endCxn id="1360" idx="3"/>
          </p:cNvCxnSpPr>
          <p:nvPr/>
        </p:nvCxnSpPr>
        <p:spPr>
          <a:xfrm flipH="1">
            <a:off x="7345500" y="5288792"/>
            <a:ext cx="991500" cy="280200"/>
          </a:xfrm>
          <a:prstGeom prst="bentConnector3">
            <a:avLst>
              <a:gd fmla="val 2166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 txBox="1"/>
          <p:nvPr/>
        </p:nvSpPr>
        <p:spPr>
          <a:xfrm>
            <a:off x="178918" y="229106"/>
            <a:ext cx="16500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상세 정보</a:t>
            </a:r>
          </a:p>
        </p:txBody>
      </p:sp>
      <p:pic>
        <p:nvPicPr>
          <p:cNvPr id="1368" name="Shape 1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767" y="259200"/>
            <a:ext cx="3531000" cy="6277499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369" name="Shape 1369"/>
          <p:cNvSpPr/>
          <p:nvPr/>
        </p:nvSpPr>
        <p:spPr>
          <a:xfrm>
            <a:off x="4465823" y="980133"/>
            <a:ext cx="3519900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Shape 1370"/>
          <p:cNvSpPr/>
          <p:nvPr/>
        </p:nvSpPr>
        <p:spPr>
          <a:xfrm>
            <a:off x="4443437" y="980133"/>
            <a:ext cx="3520199" cy="51513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Shape 1371"/>
          <p:cNvSpPr/>
          <p:nvPr/>
        </p:nvSpPr>
        <p:spPr>
          <a:xfrm>
            <a:off x="6868745" y="351210"/>
            <a:ext cx="831600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1372" name="Shape 1372"/>
          <p:cNvSpPr/>
          <p:nvPr/>
        </p:nvSpPr>
        <p:spPr>
          <a:xfrm>
            <a:off x="6069573" y="351210"/>
            <a:ext cx="831597" cy="273597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1373" name="Shape 1373"/>
          <p:cNvSpPr/>
          <p:nvPr/>
        </p:nvSpPr>
        <p:spPr>
          <a:xfrm>
            <a:off x="5266882" y="315367"/>
            <a:ext cx="831600" cy="309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1374" name="Shape 1374"/>
          <p:cNvSpPr/>
          <p:nvPr/>
        </p:nvSpPr>
        <p:spPr>
          <a:xfrm>
            <a:off x="4450957" y="361662"/>
            <a:ext cx="831600" cy="2634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1375" name="Shape 1375"/>
          <p:cNvSpPr/>
          <p:nvPr/>
        </p:nvSpPr>
        <p:spPr>
          <a:xfrm>
            <a:off x="4438307" y="624947"/>
            <a:ext cx="3520200" cy="32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1376" name="Shape 1376"/>
          <p:cNvSpPr/>
          <p:nvPr/>
        </p:nvSpPr>
        <p:spPr>
          <a:xfrm>
            <a:off x="5946160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grpSp>
        <p:nvGrpSpPr>
          <p:cNvPr id="1377" name="Shape 1377"/>
          <p:cNvGrpSpPr/>
          <p:nvPr/>
        </p:nvGrpSpPr>
        <p:grpSpPr>
          <a:xfrm>
            <a:off x="4438307" y="964743"/>
            <a:ext cx="3520200" cy="593999"/>
            <a:chOff x="4454494" y="1276069"/>
            <a:chExt cx="3520200" cy="593999"/>
          </a:xfrm>
        </p:grpSpPr>
        <p:sp>
          <p:nvSpPr>
            <p:cNvPr id="1378" name="Shape 1378"/>
            <p:cNvSpPr/>
            <p:nvPr/>
          </p:nvSpPr>
          <p:spPr>
            <a:xfrm>
              <a:off x="4454494" y="1276070"/>
              <a:ext cx="3520200" cy="593999"/>
            </a:xfrm>
            <a:prstGeom prst="rect">
              <a:avLst/>
            </a:prstGeom>
            <a:solidFill>
              <a:srgbClr val="AEABAB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4592453" y="1570900"/>
              <a:ext cx="263699" cy="2636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6365944" y="1570900"/>
              <a:ext cx="263699" cy="2636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5496103" y="1570900"/>
              <a:ext cx="263699" cy="2636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7222575" y="1578644"/>
              <a:ext cx="263699" cy="2636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5056432" y="1276069"/>
              <a:ext cx="2244299" cy="226499"/>
            </a:xfrm>
            <a:prstGeom prst="ellipseRibbon">
              <a:avLst>
                <a:gd fmla="val 25000" name="adj1"/>
                <a:gd fmla="val 65417" name="adj2"/>
                <a:gd fmla="val 12500" name="adj3"/>
              </a:avLst>
            </a:prstGeom>
            <a:solidFill>
              <a:schemeClr val="dk1"/>
            </a:solid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도표</a:t>
              </a:r>
            </a:p>
          </p:txBody>
        </p:sp>
        <p:sp>
          <p:nvSpPr>
            <p:cNvPr id="1384" name="Shape 1384"/>
            <p:cNvSpPr txBox="1"/>
            <p:nvPr/>
          </p:nvSpPr>
          <p:spPr>
            <a:xfrm>
              <a:off x="4800644" y="1560308"/>
              <a:ext cx="4923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생존</a:t>
              </a:r>
            </a:p>
          </p:txBody>
        </p:sp>
        <p:sp>
          <p:nvSpPr>
            <p:cNvPr id="1385" name="Shape 1385"/>
            <p:cNvSpPr txBox="1"/>
            <p:nvPr/>
          </p:nvSpPr>
          <p:spPr>
            <a:xfrm>
              <a:off x="6598834" y="1576324"/>
              <a:ext cx="3915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</a:t>
              </a:r>
            </a:p>
          </p:txBody>
        </p:sp>
        <p:sp>
          <p:nvSpPr>
            <p:cNvPr id="1386" name="Shape 1386"/>
            <p:cNvSpPr txBox="1"/>
            <p:nvPr/>
          </p:nvSpPr>
          <p:spPr>
            <a:xfrm>
              <a:off x="5717598" y="1560308"/>
              <a:ext cx="4923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사망</a:t>
              </a:r>
            </a:p>
          </p:txBody>
        </p:sp>
        <p:sp>
          <p:nvSpPr>
            <p:cNvPr id="1387" name="Shape 1387"/>
            <p:cNvSpPr txBox="1"/>
            <p:nvPr/>
          </p:nvSpPr>
          <p:spPr>
            <a:xfrm>
              <a:off x="7413146" y="1560308"/>
              <a:ext cx="4923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부상</a:t>
              </a:r>
            </a:p>
          </p:txBody>
        </p:sp>
      </p:grpSp>
      <p:grpSp>
        <p:nvGrpSpPr>
          <p:cNvPr id="1388" name="Shape 1388"/>
          <p:cNvGrpSpPr/>
          <p:nvPr/>
        </p:nvGrpSpPr>
        <p:grpSpPr>
          <a:xfrm>
            <a:off x="4454776" y="1568900"/>
            <a:ext cx="3692101" cy="2222134"/>
            <a:chOff x="4444735" y="1946163"/>
            <a:chExt cx="3692101" cy="2222134"/>
          </a:xfrm>
        </p:grpSpPr>
        <p:sp>
          <p:nvSpPr>
            <p:cNvPr id="1389" name="Shape 1389"/>
            <p:cNvSpPr/>
            <p:nvPr/>
          </p:nvSpPr>
          <p:spPr>
            <a:xfrm>
              <a:off x="5042303" y="1946163"/>
              <a:ext cx="2244299" cy="314999"/>
            </a:xfrm>
            <a:prstGeom prst="ellipseRibbon">
              <a:avLst>
                <a:gd fmla="val 25000" name="adj1"/>
                <a:gd fmla="val 65417" name="adj2"/>
                <a:gd fmla="val 12500" name="adj3"/>
              </a:avLst>
            </a:prstGeom>
            <a:solidFill>
              <a:srgbClr val="3F3F3F"/>
            </a:solid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공격 진영</a:t>
              </a: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4447246" y="2309341"/>
              <a:ext cx="3520200" cy="253800"/>
            </a:xfrm>
            <a:prstGeom prst="rect">
              <a:avLst/>
            </a:prstGeom>
            <a:solidFill>
              <a:srgbClr val="C55A1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 txBox="1"/>
            <p:nvPr/>
          </p:nvSpPr>
          <p:spPr>
            <a:xfrm>
              <a:off x="4549860" y="2284799"/>
              <a:ext cx="11175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[영주 닉네임]</a:t>
              </a: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4444735" y="2561798"/>
              <a:ext cx="3520200" cy="1606499"/>
            </a:xfrm>
            <a:prstGeom prst="rect">
              <a:avLst/>
            </a:prstGeom>
            <a:solidFill>
              <a:srgbClr val="AEABAB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4549860" y="2692625"/>
              <a:ext cx="446099" cy="441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5056432" y="2626146"/>
              <a:ext cx="263699" cy="2636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6561996" y="2619881"/>
              <a:ext cx="263699" cy="2636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5064296" y="2942141"/>
              <a:ext cx="263699" cy="2636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6570128" y="2929848"/>
              <a:ext cx="263699" cy="2636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8" name="Shape 1398"/>
            <p:cNvCxnSpPr/>
            <p:nvPr/>
          </p:nvCxnSpPr>
          <p:spPr>
            <a:xfrm>
              <a:off x="4444735" y="3307371"/>
              <a:ext cx="3520200" cy="0"/>
            </a:xfrm>
            <a:prstGeom prst="straightConnector1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399" name="Shape 1399"/>
            <p:cNvSpPr txBox="1"/>
            <p:nvPr/>
          </p:nvSpPr>
          <p:spPr>
            <a:xfrm>
              <a:off x="5340394" y="2623671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0" name="Shape 1400"/>
            <p:cNvSpPr txBox="1"/>
            <p:nvPr/>
          </p:nvSpPr>
          <p:spPr>
            <a:xfrm>
              <a:off x="6846067" y="2606741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1" name="Shape 1401"/>
            <p:cNvSpPr txBox="1"/>
            <p:nvPr/>
          </p:nvSpPr>
          <p:spPr>
            <a:xfrm>
              <a:off x="6847739" y="2907888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2" name="Shape 1402"/>
            <p:cNvSpPr txBox="1"/>
            <p:nvPr/>
          </p:nvSpPr>
          <p:spPr>
            <a:xfrm>
              <a:off x="5330944" y="2914983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4549860" y="3423916"/>
              <a:ext cx="446099" cy="441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5056432" y="3357435"/>
              <a:ext cx="263699" cy="2636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6561996" y="3351171"/>
              <a:ext cx="263699" cy="2636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5064296" y="3673435"/>
              <a:ext cx="263699" cy="2636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6570128" y="3661137"/>
              <a:ext cx="263699" cy="2636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Shape 1408"/>
            <p:cNvSpPr txBox="1"/>
            <p:nvPr/>
          </p:nvSpPr>
          <p:spPr>
            <a:xfrm>
              <a:off x="5340394" y="3354960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09" name="Shape 1409"/>
            <p:cNvSpPr txBox="1"/>
            <p:nvPr/>
          </p:nvSpPr>
          <p:spPr>
            <a:xfrm>
              <a:off x="6846067" y="3338032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10" name="Shape 1410"/>
            <p:cNvSpPr txBox="1"/>
            <p:nvPr/>
          </p:nvSpPr>
          <p:spPr>
            <a:xfrm>
              <a:off x="6847739" y="3639178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11" name="Shape 1411"/>
            <p:cNvSpPr txBox="1"/>
            <p:nvPr/>
          </p:nvSpPr>
          <p:spPr>
            <a:xfrm>
              <a:off x="5330944" y="3646273"/>
              <a:ext cx="1289097" cy="27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</a:t>
              </a:r>
            </a:p>
          </p:txBody>
        </p:sp>
        <p:sp>
          <p:nvSpPr>
            <p:cNvPr id="1412" name="Shape 1412"/>
            <p:cNvSpPr txBox="1"/>
            <p:nvPr/>
          </p:nvSpPr>
          <p:spPr>
            <a:xfrm>
              <a:off x="6222626" y="2294172"/>
              <a:ext cx="1847098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[Total Unit : 999,999,999]</a:t>
              </a:r>
            </a:p>
          </p:txBody>
        </p:sp>
      </p:grpSp>
      <p:sp>
        <p:nvSpPr>
          <p:cNvPr id="1413" name="Shape 1413"/>
          <p:cNvSpPr txBox="1"/>
          <p:nvPr/>
        </p:nvSpPr>
        <p:spPr>
          <a:xfrm>
            <a:off x="8579742" y="924723"/>
            <a:ext cx="3612300" cy="6590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상세 보기에서 사용된 ICON에 대한 설명을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도표영역은 스크롤 되지 않는다.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4" name="Shape 1414"/>
          <p:cNvCxnSpPr>
            <a:stCxn id="1413" idx="1"/>
            <a:endCxn id="1378" idx="3"/>
          </p:cNvCxnSpPr>
          <p:nvPr/>
        </p:nvCxnSpPr>
        <p:spPr>
          <a:xfrm flipH="1">
            <a:off x="7958442" y="1254272"/>
            <a:ext cx="621300" cy="75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415" name="Shape 1415"/>
          <p:cNvGrpSpPr/>
          <p:nvPr/>
        </p:nvGrpSpPr>
        <p:grpSpPr>
          <a:xfrm>
            <a:off x="4447732" y="3855996"/>
            <a:ext cx="3640128" cy="2222134"/>
            <a:chOff x="4447732" y="3855996"/>
            <a:chExt cx="3640128" cy="2222134"/>
          </a:xfrm>
        </p:grpSpPr>
        <p:grpSp>
          <p:nvGrpSpPr>
            <p:cNvPr id="1416" name="Shape 1416"/>
            <p:cNvGrpSpPr/>
            <p:nvPr/>
          </p:nvGrpSpPr>
          <p:grpSpPr>
            <a:xfrm>
              <a:off x="4447732" y="3855996"/>
              <a:ext cx="3640128" cy="2222134"/>
              <a:chOff x="4444735" y="1946163"/>
              <a:chExt cx="3640128" cy="2222134"/>
            </a:xfrm>
          </p:grpSpPr>
          <p:sp>
            <p:nvSpPr>
              <p:cNvPr id="1417" name="Shape 1417"/>
              <p:cNvSpPr/>
              <p:nvPr/>
            </p:nvSpPr>
            <p:spPr>
              <a:xfrm>
                <a:off x="5042303" y="1946163"/>
                <a:ext cx="2244299" cy="314999"/>
              </a:xfrm>
              <a:prstGeom prst="ellipseRibbon">
                <a:avLst>
                  <a:gd fmla="val 25000" name="adj1"/>
                  <a:gd fmla="val 65417" name="adj2"/>
                  <a:gd fmla="val 12500" name="adj3"/>
                </a:avLst>
              </a:prstGeom>
              <a:solidFill>
                <a:srgbClr val="3F3F3F"/>
              </a:solidFill>
              <a:ln cap="flat" cmpd="sng" w="12700">
                <a:solidFill>
                  <a:srgbClr val="BA8C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방어 진영</a:t>
                </a:r>
              </a:p>
            </p:txBody>
          </p:sp>
          <p:sp>
            <p:nvSpPr>
              <p:cNvPr id="1418" name="Shape 1418"/>
              <p:cNvSpPr/>
              <p:nvPr/>
            </p:nvSpPr>
            <p:spPr>
              <a:xfrm>
                <a:off x="4447246" y="2309341"/>
                <a:ext cx="3520200" cy="253800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Shape 1419"/>
              <p:cNvSpPr txBox="1"/>
              <p:nvPr/>
            </p:nvSpPr>
            <p:spPr>
              <a:xfrm>
                <a:off x="4549860" y="2284799"/>
                <a:ext cx="963600" cy="276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[영주 이름]</a:t>
                </a:r>
              </a:p>
            </p:txBody>
          </p:sp>
          <p:sp>
            <p:nvSpPr>
              <p:cNvPr id="1420" name="Shape 1420"/>
              <p:cNvSpPr/>
              <p:nvPr/>
            </p:nvSpPr>
            <p:spPr>
              <a:xfrm>
                <a:off x="4444735" y="2561798"/>
                <a:ext cx="3520200" cy="1606499"/>
              </a:xfrm>
              <a:prstGeom prst="rect">
                <a:avLst/>
              </a:prstGeom>
              <a:solidFill>
                <a:srgbClr val="AEABAB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Shape 1421"/>
              <p:cNvSpPr/>
              <p:nvPr/>
            </p:nvSpPr>
            <p:spPr>
              <a:xfrm>
                <a:off x="4549860" y="2692625"/>
                <a:ext cx="446099" cy="4419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Shape 1422"/>
              <p:cNvSpPr/>
              <p:nvPr/>
            </p:nvSpPr>
            <p:spPr>
              <a:xfrm>
                <a:off x="5056432" y="2626146"/>
                <a:ext cx="263699" cy="26369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Shape 1423"/>
              <p:cNvSpPr/>
              <p:nvPr/>
            </p:nvSpPr>
            <p:spPr>
              <a:xfrm>
                <a:off x="6561996" y="2619881"/>
                <a:ext cx="263699" cy="26369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Shape 1424"/>
              <p:cNvSpPr/>
              <p:nvPr/>
            </p:nvSpPr>
            <p:spPr>
              <a:xfrm>
                <a:off x="5064296" y="2942141"/>
                <a:ext cx="263699" cy="263699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Shape 1425"/>
              <p:cNvSpPr/>
              <p:nvPr/>
            </p:nvSpPr>
            <p:spPr>
              <a:xfrm>
                <a:off x="6570128" y="2929848"/>
                <a:ext cx="263699" cy="26369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6" name="Shape 1426"/>
              <p:cNvCxnSpPr/>
              <p:nvPr/>
            </p:nvCxnSpPr>
            <p:spPr>
              <a:xfrm>
                <a:off x="4444735" y="3307371"/>
                <a:ext cx="3520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55A1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427" name="Shape 1427"/>
              <p:cNvSpPr txBox="1"/>
              <p:nvPr/>
            </p:nvSpPr>
            <p:spPr>
              <a:xfrm>
                <a:off x="5317028" y="2614225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28" name="Shape 1428"/>
              <p:cNvSpPr txBox="1"/>
              <p:nvPr/>
            </p:nvSpPr>
            <p:spPr>
              <a:xfrm>
                <a:off x="6960667" y="2597216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29" name="Shape 1429"/>
              <p:cNvSpPr txBox="1"/>
              <p:nvPr/>
            </p:nvSpPr>
            <p:spPr>
              <a:xfrm>
                <a:off x="6974864" y="2904640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0" name="Shape 1430"/>
              <p:cNvSpPr txBox="1"/>
              <p:nvPr/>
            </p:nvSpPr>
            <p:spPr>
              <a:xfrm>
                <a:off x="5319080" y="2911766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1" name="Shape 1431"/>
              <p:cNvSpPr/>
              <p:nvPr/>
            </p:nvSpPr>
            <p:spPr>
              <a:xfrm>
                <a:off x="4549860" y="3423916"/>
                <a:ext cx="446099" cy="4419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Shape 1432"/>
              <p:cNvSpPr/>
              <p:nvPr/>
            </p:nvSpPr>
            <p:spPr>
              <a:xfrm>
                <a:off x="5056432" y="3357435"/>
                <a:ext cx="263699" cy="26369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Shape 1433"/>
              <p:cNvSpPr/>
              <p:nvPr/>
            </p:nvSpPr>
            <p:spPr>
              <a:xfrm>
                <a:off x="6561996" y="3351171"/>
                <a:ext cx="263699" cy="26369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Shape 1434"/>
              <p:cNvSpPr/>
              <p:nvPr/>
            </p:nvSpPr>
            <p:spPr>
              <a:xfrm>
                <a:off x="5064296" y="3673435"/>
                <a:ext cx="263699" cy="263699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Shape 1435"/>
              <p:cNvSpPr/>
              <p:nvPr/>
            </p:nvSpPr>
            <p:spPr>
              <a:xfrm>
                <a:off x="6570128" y="3661137"/>
                <a:ext cx="263699" cy="26369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Shape 1436"/>
              <p:cNvSpPr txBox="1"/>
              <p:nvPr/>
            </p:nvSpPr>
            <p:spPr>
              <a:xfrm>
                <a:off x="5317028" y="3348957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7" name="Shape 1437"/>
              <p:cNvSpPr txBox="1"/>
              <p:nvPr/>
            </p:nvSpPr>
            <p:spPr>
              <a:xfrm>
                <a:off x="6960667" y="3331948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8" name="Shape 1438"/>
              <p:cNvSpPr txBox="1"/>
              <p:nvPr/>
            </p:nvSpPr>
            <p:spPr>
              <a:xfrm>
                <a:off x="6974864" y="3639371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1439" name="Shape 1439"/>
              <p:cNvSpPr txBox="1"/>
              <p:nvPr/>
            </p:nvSpPr>
            <p:spPr>
              <a:xfrm>
                <a:off x="5319080" y="3646501"/>
                <a:ext cx="1110000" cy="27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</p:grpSp>
        <p:sp>
          <p:nvSpPr>
            <p:cNvPr id="1440" name="Shape 1440"/>
            <p:cNvSpPr txBox="1"/>
            <p:nvPr/>
          </p:nvSpPr>
          <p:spPr>
            <a:xfrm>
              <a:off x="6228992" y="4200432"/>
              <a:ext cx="1847100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[Total Unit : 999,999,999]</a:t>
              </a:r>
            </a:p>
          </p:txBody>
        </p:sp>
      </p:grpSp>
      <p:sp>
        <p:nvSpPr>
          <p:cNvPr id="1441" name="Shape 1441"/>
          <p:cNvSpPr/>
          <p:nvPr/>
        </p:nvSpPr>
        <p:spPr>
          <a:xfrm>
            <a:off x="4420910" y="4468826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1442" name="Shape 1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442094" y="5863739"/>
            <a:ext cx="3531000" cy="663900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pic>
      <p:sp>
        <p:nvSpPr>
          <p:cNvPr id="1443" name="Shape 1443"/>
          <p:cNvSpPr/>
          <p:nvPr/>
        </p:nvSpPr>
        <p:spPr>
          <a:xfrm>
            <a:off x="4477153" y="5914737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Shape 1444"/>
          <p:cNvSpPr/>
          <p:nvPr/>
        </p:nvSpPr>
        <p:spPr>
          <a:xfrm rot="10800000">
            <a:off x="4563244" y="5962644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5" name="Shape 14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52757" y="6014621"/>
            <a:ext cx="407097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Shape 1446"/>
          <p:cNvSpPr/>
          <p:nvPr/>
        </p:nvSpPr>
        <p:spPr>
          <a:xfrm>
            <a:off x="5671216" y="6005560"/>
            <a:ext cx="384599" cy="393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Shape 1447"/>
          <p:cNvSpPr/>
          <p:nvPr/>
        </p:nvSpPr>
        <p:spPr>
          <a:xfrm>
            <a:off x="7457527" y="6024878"/>
            <a:ext cx="372900" cy="342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Shape 1448"/>
          <p:cNvSpPr txBox="1"/>
          <p:nvPr/>
        </p:nvSpPr>
        <p:spPr>
          <a:xfrm>
            <a:off x="306262" y="1541998"/>
            <a:ext cx="3612300" cy="55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공격자 진영의 영주들의 병력 정보를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공격자의 영주 이름 영역은 붉은 계열로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별 총 병력수를 확인 한다.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Shape 1449"/>
          <p:cNvSpPr txBox="1"/>
          <p:nvPr/>
        </p:nvSpPr>
        <p:spPr>
          <a:xfrm>
            <a:off x="8487653" y="2256740"/>
            <a:ext cx="3612300" cy="55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병과 별로 생존, 사망, kill, 부상의 숫자를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병사의 종류가 많으면 하단으로 계속 리스트가 늘어난다.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Shape 1450"/>
          <p:cNvSpPr txBox="1"/>
          <p:nvPr/>
        </p:nvSpPr>
        <p:spPr>
          <a:xfrm>
            <a:off x="306262" y="4076521"/>
            <a:ext cx="3612300" cy="5585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 진영의 영주들의 병력 정보를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 진영의 영주 이름 영역은 붉은 계열로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별 총 병력수를 확인 한다.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1" name="Shape 1451"/>
          <p:cNvCxnSpPr>
            <a:stCxn id="1449" idx="1"/>
          </p:cNvCxnSpPr>
          <p:nvPr/>
        </p:nvCxnSpPr>
        <p:spPr>
          <a:xfrm flipH="1">
            <a:off x="7795853" y="2536039"/>
            <a:ext cx="691800" cy="5253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52" name="Shape 1452"/>
          <p:cNvCxnSpPr>
            <a:stCxn id="1448" idx="3"/>
            <a:endCxn id="1390" idx="1"/>
          </p:cNvCxnSpPr>
          <p:nvPr/>
        </p:nvCxnSpPr>
        <p:spPr>
          <a:xfrm>
            <a:off x="3918562" y="1821297"/>
            <a:ext cx="538800" cy="237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53" name="Shape 1453"/>
          <p:cNvCxnSpPr>
            <a:stCxn id="1450" idx="3"/>
            <a:endCxn id="1418" idx="1"/>
          </p:cNvCxnSpPr>
          <p:nvPr/>
        </p:nvCxnSpPr>
        <p:spPr>
          <a:xfrm flipH="1" rot="10800000">
            <a:off x="3918562" y="4346220"/>
            <a:ext cx="531600" cy="96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-기본 정찰 보고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분류를 표시 한다.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8497025" y="622429"/>
            <a:ext cx="3612257" cy="25336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 그곳을 소유하고 있는 영주의 프로필 사진을 표기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한 이 후 프로필이 바뀌면 바뀐 프로필을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영주의 닉네임과 소속된 연맹/연합을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후 영주의 닉네임이 변경된 경우 변경된 닉네임을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이후 소속된 연맹의/연합이 변경 된 경우 변경된 정보를 표시해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정찰을 실행한 위치의 좌표를 보여준다.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위치로 이동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타운 내부일 경우 필드로 이동 후 해당 좌표로 이동한다.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증가하면 추가적인 정보가 보여진다(하단 페이지에 상세 설명)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Shape 1461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1462" name="Shape 1462"/>
          <p:cNvCxnSpPr>
            <a:stCxn id="1459" idx="1"/>
          </p:cNvCxnSpPr>
          <p:nvPr/>
        </p:nvCxnSpPr>
        <p:spPr>
          <a:xfrm flipH="1">
            <a:off x="7870025" y="389113"/>
            <a:ext cx="627000" cy="6225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63" name="Shape 1463"/>
          <p:cNvCxnSpPr>
            <a:stCxn id="1461" idx="3"/>
          </p:cNvCxnSpPr>
          <p:nvPr/>
        </p:nvCxnSpPr>
        <p:spPr>
          <a:xfrm>
            <a:off x="3928749" y="1134821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64" name="Shape 1464"/>
          <p:cNvSpPr txBox="1"/>
          <p:nvPr/>
        </p:nvSpPr>
        <p:spPr>
          <a:xfrm>
            <a:off x="316491" y="1506887"/>
            <a:ext cx="3612257" cy="10777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당시의 보유중인 식량을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 타운 내부의 자원지에서 수령하지 않은 자원지를 표시해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자원이 없는 경우는 0으로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내가 사용 할 수 없는 자원이 있는 경우 표기하지 않는다.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780622" y="204450"/>
            <a:ext cx="126027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Renaissance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</a:p>
        </p:txBody>
      </p:sp>
      <p:pic>
        <p:nvPicPr>
          <p:cNvPr id="1466" name="Shape 1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Shape 1467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grpSp>
        <p:nvGrpSpPr>
          <p:cNvPr id="1468" name="Shape 1468"/>
          <p:cNvGrpSpPr/>
          <p:nvPr/>
        </p:nvGrpSpPr>
        <p:grpSpPr>
          <a:xfrm>
            <a:off x="4433971" y="858507"/>
            <a:ext cx="3896378" cy="5223048"/>
            <a:chOff x="4409257" y="619612"/>
            <a:chExt cx="3896378" cy="5223048"/>
          </a:xfrm>
        </p:grpSpPr>
        <p:sp>
          <p:nvSpPr>
            <p:cNvPr id="1469" name="Shape 1469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Shape 1471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472" name="Shape 1472"/>
            <p:cNvSpPr txBox="1"/>
            <p:nvPr/>
          </p:nvSpPr>
          <p:spPr>
            <a:xfrm>
              <a:off x="6844335" y="692554"/>
              <a:ext cx="14613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4" name="Shape 1474"/>
            <p:cNvGrpSpPr/>
            <p:nvPr/>
          </p:nvGrpSpPr>
          <p:grpSpPr>
            <a:xfrm>
              <a:off x="4497108" y="1727272"/>
              <a:ext cx="719999" cy="725130"/>
              <a:chOff x="2382816" y="2270197"/>
              <a:chExt cx="719999" cy="725130"/>
            </a:xfrm>
          </p:grpSpPr>
          <p:sp>
            <p:nvSpPr>
              <p:cNvPr id="1475" name="Shape 1475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76" name="Shape 147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77" name="Shape 1477"/>
            <p:cNvSpPr txBox="1"/>
            <p:nvPr/>
          </p:nvSpPr>
          <p:spPr>
            <a:xfrm>
              <a:off x="5216369" y="1687466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1478" name="Shape 1478"/>
            <p:cNvSpPr txBox="1"/>
            <p:nvPr/>
          </p:nvSpPr>
          <p:spPr>
            <a:xfrm>
              <a:off x="5710169" y="187302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1479" name="Shape 1479"/>
            <p:cNvCxnSpPr/>
            <p:nvPr/>
          </p:nvCxnSpPr>
          <p:spPr>
            <a:xfrm>
              <a:off x="4428919" y="2492766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480" name="Shape 1480"/>
            <p:cNvSpPr/>
            <p:nvPr/>
          </p:nvSpPr>
          <p:spPr>
            <a:xfrm>
              <a:off x="4428919" y="255290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 txBox="1"/>
            <p:nvPr/>
          </p:nvSpPr>
          <p:spPr>
            <a:xfrm>
              <a:off x="5638400" y="2563775"/>
              <a:ext cx="98937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보유 중 자원</a:t>
              </a:r>
            </a:p>
          </p:txBody>
        </p:sp>
        <p:sp>
          <p:nvSpPr>
            <p:cNvPr id="1482" name="Shape 1482"/>
            <p:cNvSpPr txBox="1"/>
            <p:nvPr/>
          </p:nvSpPr>
          <p:spPr>
            <a:xfrm>
              <a:off x="7275046" y="2567166"/>
              <a:ext cx="60785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미수령</a:t>
              </a: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4433182" y="2876875"/>
              <a:ext cx="3488506" cy="1219978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4489200" y="2907900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4489200" y="3209841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4489200" y="3511787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4489200" y="3813732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Shape 1488"/>
            <p:cNvSpPr txBox="1"/>
            <p:nvPr/>
          </p:nvSpPr>
          <p:spPr>
            <a:xfrm>
              <a:off x="4683617" y="2902205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1489" name="Shape 1489"/>
            <p:cNvSpPr txBox="1"/>
            <p:nvPr/>
          </p:nvSpPr>
          <p:spPr>
            <a:xfrm>
              <a:off x="4688587" y="3208739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목재</a:t>
              </a:r>
            </a:p>
          </p:txBody>
        </p:sp>
        <p:sp>
          <p:nvSpPr>
            <p:cNvPr id="1490" name="Shape 1490"/>
            <p:cNvSpPr txBox="1"/>
            <p:nvPr/>
          </p:nvSpPr>
          <p:spPr>
            <a:xfrm>
              <a:off x="4683617" y="3509576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석재</a:t>
              </a:r>
            </a:p>
          </p:txBody>
        </p:sp>
        <p:sp>
          <p:nvSpPr>
            <p:cNvPr id="1491" name="Shape 1491"/>
            <p:cNvSpPr txBox="1"/>
            <p:nvPr/>
          </p:nvSpPr>
          <p:spPr>
            <a:xfrm>
              <a:off x="4683617" y="3810412"/>
              <a:ext cx="890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철광</a:t>
              </a:r>
            </a:p>
          </p:txBody>
        </p:sp>
        <p:sp>
          <p:nvSpPr>
            <p:cNvPr id="1492" name="Shape 1492"/>
            <p:cNvSpPr txBox="1"/>
            <p:nvPr/>
          </p:nvSpPr>
          <p:spPr>
            <a:xfrm>
              <a:off x="5512805" y="291164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3" name="Shape 1493"/>
            <p:cNvSpPr txBox="1"/>
            <p:nvPr/>
          </p:nvSpPr>
          <p:spPr>
            <a:xfrm>
              <a:off x="5512805" y="321335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4" name="Shape 1494"/>
            <p:cNvSpPr txBox="1"/>
            <p:nvPr/>
          </p:nvSpPr>
          <p:spPr>
            <a:xfrm>
              <a:off x="5512805" y="350957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5" name="Shape 1495"/>
            <p:cNvSpPr txBox="1"/>
            <p:nvPr/>
          </p:nvSpPr>
          <p:spPr>
            <a:xfrm>
              <a:off x="5512805" y="3816973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496" name="Shape 1496"/>
            <p:cNvSpPr txBox="1"/>
            <p:nvPr/>
          </p:nvSpPr>
          <p:spPr>
            <a:xfrm>
              <a:off x="7186753" y="2911646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497" name="Shape 1497"/>
            <p:cNvSpPr txBox="1"/>
            <p:nvPr/>
          </p:nvSpPr>
          <p:spPr>
            <a:xfrm>
              <a:off x="7176460" y="3208741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498" name="Shape 1498"/>
            <p:cNvSpPr txBox="1"/>
            <p:nvPr/>
          </p:nvSpPr>
          <p:spPr>
            <a:xfrm>
              <a:off x="7176460" y="3505835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499" name="Shape 1499"/>
            <p:cNvSpPr txBox="1"/>
            <p:nvPr/>
          </p:nvSpPr>
          <p:spPr>
            <a:xfrm>
              <a:off x="7176460" y="3816973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4422332" y="4170232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Shape 1501"/>
            <p:cNvSpPr txBox="1"/>
            <p:nvPr/>
          </p:nvSpPr>
          <p:spPr>
            <a:xfrm>
              <a:off x="4445732" y="4196205"/>
              <a:ext cx="1260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성벽 내구도</a:t>
              </a:r>
            </a:p>
          </p:txBody>
        </p:sp>
        <p:sp>
          <p:nvSpPr>
            <p:cNvPr id="1502" name="Shape 1502"/>
            <p:cNvSpPr txBox="1"/>
            <p:nvPr/>
          </p:nvSpPr>
          <p:spPr>
            <a:xfrm>
              <a:off x="5638400" y="4186498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9,999,999/9,999,999</a:t>
              </a: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4422332" y="4517251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Shape 1504"/>
            <p:cNvSpPr txBox="1"/>
            <p:nvPr/>
          </p:nvSpPr>
          <p:spPr>
            <a:xfrm>
              <a:off x="4445732" y="4543221"/>
              <a:ext cx="10730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방어 부대</a:t>
              </a:r>
            </a:p>
          </p:txBody>
        </p:sp>
        <p:sp>
          <p:nvSpPr>
            <p:cNvPr id="1505" name="Shape 1505"/>
            <p:cNvSpPr txBox="1"/>
            <p:nvPr/>
          </p:nvSpPr>
          <p:spPr>
            <a:xfrm>
              <a:off x="5638400" y="4533517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4422332" y="4843548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Shape 1507"/>
            <p:cNvSpPr txBox="1"/>
            <p:nvPr/>
          </p:nvSpPr>
          <p:spPr>
            <a:xfrm>
              <a:off x="4445732" y="4869514"/>
              <a:ext cx="10730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부대</a:t>
              </a:r>
            </a:p>
          </p:txBody>
        </p:sp>
        <p:sp>
          <p:nvSpPr>
            <p:cNvPr id="1508" name="Shape 1508"/>
            <p:cNvSpPr txBox="1"/>
            <p:nvPr/>
          </p:nvSpPr>
          <p:spPr>
            <a:xfrm>
              <a:off x="5638400" y="4859814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cxnSp>
          <p:nvCxnSpPr>
            <p:cNvPr id="1509" name="Shape 1509"/>
            <p:cNvCxnSpPr/>
            <p:nvPr/>
          </p:nvCxnSpPr>
          <p:spPr>
            <a:xfrm>
              <a:off x="4445742" y="1647480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10" name="Shape 1510"/>
            <p:cNvSpPr txBox="1"/>
            <p:nvPr/>
          </p:nvSpPr>
          <p:spPr>
            <a:xfrm>
              <a:off x="5648701" y="1111529"/>
              <a:ext cx="21473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일러스트 영역</a:t>
              </a:r>
            </a:p>
          </p:txBody>
        </p:sp>
      </p:grpSp>
      <p:sp>
        <p:nvSpPr>
          <p:cNvPr id="1511" name="Shape 1511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321841" y="2985847"/>
            <a:ext cx="3612257" cy="4210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당시의 성벽 내구도를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성벽의 최대 내구도를 표시 한다.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312010" y="3556866"/>
            <a:ext cx="3612257" cy="7818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영주의 타운에 대기중인 병력의 총수를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증가하면 하단에 자세한 병종의 정보를 표기 한다.(하단 페이지에 상세 표시).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312010" y="4356787"/>
            <a:ext cx="3612257" cy="7818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당시 타운에 소속된 지원 부대 병력의 총수를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증가하면 하단에 자세한 병종의 정보를 표기 한다.(하단 페이지에 상세 표시)</a:t>
            </a:r>
          </a:p>
        </p:txBody>
      </p:sp>
      <p:cxnSp>
        <p:nvCxnSpPr>
          <p:cNvPr id="1515" name="Shape 1515"/>
          <p:cNvCxnSpPr>
            <a:endCxn id="1460" idx="1"/>
          </p:cNvCxnSpPr>
          <p:nvPr/>
        </p:nvCxnSpPr>
        <p:spPr>
          <a:xfrm flipH="1" rot="10800000">
            <a:off x="7677125" y="1889276"/>
            <a:ext cx="819900" cy="2454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6" name="Shape 1516"/>
          <p:cNvCxnSpPr>
            <a:stCxn id="1483" idx="1"/>
            <a:endCxn id="1464" idx="3"/>
          </p:cNvCxnSpPr>
          <p:nvPr/>
        </p:nvCxnSpPr>
        <p:spPr>
          <a:xfrm rot="10800000">
            <a:off x="3928696" y="2045758"/>
            <a:ext cx="529200" cy="16800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7" name="Shape 1517"/>
          <p:cNvCxnSpPr>
            <a:stCxn id="1501" idx="1"/>
            <a:endCxn id="1512" idx="3"/>
          </p:cNvCxnSpPr>
          <p:nvPr/>
        </p:nvCxnSpPr>
        <p:spPr>
          <a:xfrm rot="10800000">
            <a:off x="3934046" y="3196400"/>
            <a:ext cx="536400" cy="13656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8" name="Shape 1518"/>
          <p:cNvCxnSpPr>
            <a:stCxn id="1504" idx="1"/>
            <a:endCxn id="1513" idx="3"/>
          </p:cNvCxnSpPr>
          <p:nvPr/>
        </p:nvCxnSpPr>
        <p:spPr>
          <a:xfrm rot="10800000">
            <a:off x="3924146" y="3947816"/>
            <a:ext cx="546300" cy="9612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19" name="Shape 1519"/>
          <p:cNvCxnSpPr>
            <a:stCxn id="1507" idx="1"/>
            <a:endCxn id="1514" idx="3"/>
          </p:cNvCxnSpPr>
          <p:nvPr/>
        </p:nvCxnSpPr>
        <p:spPr>
          <a:xfrm rot="10800000">
            <a:off x="3924146" y="4747809"/>
            <a:ext cx="546300" cy="4875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20" name="Shape 1520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521" name="Shape 1521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4" name="Shape 1524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1525" name="Shape 1525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531" name="Shape 15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Shape 1532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Shape 1533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-영주 정보 추가</a:t>
            </a:r>
          </a:p>
        </p:txBody>
      </p:sp>
      <p:pic>
        <p:nvPicPr>
          <p:cNvPr id="1539" name="Shape 15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Shape 1540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8497025" y="901674"/>
            <a:ext cx="3612257" cy="12329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영주가 선택한 타운 국가의 국기와 이름을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국가를 선택하기 전이면 동/서양 문명을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문명 선택 이전이면 비어있는 아이콘으로 처리한다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문명 선택 이전이면 국가이름은 None으로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2" name="Shape 1542"/>
          <p:cNvCxnSpPr>
            <a:stCxn id="1541" idx="1"/>
          </p:cNvCxnSpPr>
          <p:nvPr/>
        </p:nvCxnSpPr>
        <p:spPr>
          <a:xfrm flipH="1">
            <a:off x="7791125" y="1518156"/>
            <a:ext cx="705900" cy="588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43" name="Shape 1543"/>
          <p:cNvGrpSpPr/>
          <p:nvPr/>
        </p:nvGrpSpPr>
        <p:grpSpPr>
          <a:xfrm>
            <a:off x="4433971" y="917803"/>
            <a:ext cx="3651081" cy="5237898"/>
            <a:chOff x="4409257" y="860137"/>
            <a:chExt cx="3651081" cy="5237898"/>
          </a:xfrm>
        </p:grpSpPr>
        <p:sp>
          <p:nvSpPr>
            <p:cNvPr id="1544" name="Shape 1544"/>
            <p:cNvSpPr/>
            <p:nvPr/>
          </p:nvSpPr>
          <p:spPr>
            <a:xfrm>
              <a:off x="4409257" y="874987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4415419" y="862003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Shape 1546"/>
            <p:cNvSpPr txBox="1"/>
            <p:nvPr/>
          </p:nvSpPr>
          <p:spPr>
            <a:xfrm>
              <a:off x="4439521" y="860137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547" name="Shape 1547"/>
            <p:cNvSpPr txBox="1"/>
            <p:nvPr/>
          </p:nvSpPr>
          <p:spPr>
            <a:xfrm>
              <a:off x="6844335" y="898507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4415419" y="114862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9" name="Shape 1549"/>
            <p:cNvGrpSpPr/>
            <p:nvPr/>
          </p:nvGrpSpPr>
          <p:grpSpPr>
            <a:xfrm>
              <a:off x="4497108" y="1933220"/>
              <a:ext cx="719999" cy="725130"/>
              <a:chOff x="2382816" y="2270197"/>
              <a:chExt cx="719999" cy="725130"/>
            </a:xfrm>
          </p:grpSpPr>
          <p:sp>
            <p:nvSpPr>
              <p:cNvPr id="1550" name="Shape 1550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1" name="Shape 15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2" name="Shape 1552"/>
            <p:cNvSpPr txBox="1"/>
            <p:nvPr/>
          </p:nvSpPr>
          <p:spPr>
            <a:xfrm>
              <a:off x="5216369" y="1893415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1553" name="Shape 1553"/>
            <p:cNvSpPr txBox="1"/>
            <p:nvPr/>
          </p:nvSpPr>
          <p:spPr>
            <a:xfrm>
              <a:off x="5710169" y="207897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1554" name="Shape 1554"/>
            <p:cNvCxnSpPr/>
            <p:nvPr/>
          </p:nvCxnSpPr>
          <p:spPr>
            <a:xfrm>
              <a:off x="4428919" y="2736041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55" name="Shape 1555"/>
            <p:cNvSpPr/>
            <p:nvPr/>
          </p:nvSpPr>
          <p:spPr>
            <a:xfrm>
              <a:off x="4428919" y="292681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 txBox="1"/>
            <p:nvPr/>
          </p:nvSpPr>
          <p:spPr>
            <a:xfrm>
              <a:off x="5638400" y="2937675"/>
              <a:ext cx="98937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보유 중 자원</a:t>
              </a:r>
            </a:p>
          </p:txBody>
        </p:sp>
        <p:sp>
          <p:nvSpPr>
            <p:cNvPr id="1557" name="Shape 1557"/>
            <p:cNvSpPr txBox="1"/>
            <p:nvPr/>
          </p:nvSpPr>
          <p:spPr>
            <a:xfrm>
              <a:off x="7275046" y="2941071"/>
              <a:ext cx="60785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미수령</a:t>
              </a: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4433182" y="3250782"/>
              <a:ext cx="3488399" cy="1220097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4489200" y="3281803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4489200" y="3583748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489200" y="3885692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4489200" y="4187637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Shape 1563"/>
            <p:cNvSpPr txBox="1"/>
            <p:nvPr/>
          </p:nvSpPr>
          <p:spPr>
            <a:xfrm>
              <a:off x="4683621" y="3276108"/>
              <a:ext cx="1080597" cy="25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1564" name="Shape 1564"/>
            <p:cNvSpPr txBox="1"/>
            <p:nvPr/>
          </p:nvSpPr>
          <p:spPr>
            <a:xfrm>
              <a:off x="4686132" y="3582632"/>
              <a:ext cx="986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목재</a:t>
              </a:r>
            </a:p>
          </p:txBody>
        </p:sp>
        <p:sp>
          <p:nvSpPr>
            <p:cNvPr id="1565" name="Shape 1565"/>
            <p:cNvSpPr txBox="1"/>
            <p:nvPr/>
          </p:nvSpPr>
          <p:spPr>
            <a:xfrm>
              <a:off x="4683617" y="3849632"/>
              <a:ext cx="804899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석재</a:t>
              </a:r>
            </a:p>
          </p:txBody>
        </p:sp>
        <p:sp>
          <p:nvSpPr>
            <p:cNvPr id="1566" name="Shape 1566"/>
            <p:cNvSpPr txBox="1"/>
            <p:nvPr/>
          </p:nvSpPr>
          <p:spPr>
            <a:xfrm>
              <a:off x="4683617" y="4168825"/>
              <a:ext cx="804899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철광</a:t>
              </a:r>
            </a:p>
          </p:txBody>
        </p:sp>
        <p:sp>
          <p:nvSpPr>
            <p:cNvPr id="1567" name="Shape 1567"/>
            <p:cNvSpPr txBox="1"/>
            <p:nvPr/>
          </p:nvSpPr>
          <p:spPr>
            <a:xfrm>
              <a:off x="5512805" y="328555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68" name="Shape 1568"/>
            <p:cNvSpPr txBox="1"/>
            <p:nvPr/>
          </p:nvSpPr>
          <p:spPr>
            <a:xfrm>
              <a:off x="5512805" y="3587255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69" name="Shape 1569"/>
            <p:cNvSpPr txBox="1"/>
            <p:nvPr/>
          </p:nvSpPr>
          <p:spPr>
            <a:xfrm>
              <a:off x="5512805" y="388348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70" name="Shape 1570"/>
            <p:cNvSpPr txBox="1"/>
            <p:nvPr/>
          </p:nvSpPr>
          <p:spPr>
            <a:xfrm>
              <a:off x="5512805" y="419087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571" name="Shape 1571"/>
            <p:cNvSpPr txBox="1"/>
            <p:nvPr/>
          </p:nvSpPr>
          <p:spPr>
            <a:xfrm>
              <a:off x="7186753" y="3285550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2" name="Shape 1572"/>
            <p:cNvSpPr txBox="1"/>
            <p:nvPr/>
          </p:nvSpPr>
          <p:spPr>
            <a:xfrm>
              <a:off x="7176460" y="3582644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3" name="Shape 1573"/>
            <p:cNvSpPr txBox="1"/>
            <p:nvPr/>
          </p:nvSpPr>
          <p:spPr>
            <a:xfrm>
              <a:off x="7176460" y="3879739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4" name="Shape 1574"/>
            <p:cNvSpPr txBox="1"/>
            <p:nvPr/>
          </p:nvSpPr>
          <p:spPr>
            <a:xfrm>
              <a:off x="7176460" y="4190876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4422332" y="4544137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Shape 1576"/>
            <p:cNvSpPr txBox="1"/>
            <p:nvPr/>
          </p:nvSpPr>
          <p:spPr>
            <a:xfrm>
              <a:off x="4445730" y="4570107"/>
              <a:ext cx="16017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성벽 내구도</a:t>
              </a:r>
            </a:p>
          </p:txBody>
        </p:sp>
        <p:sp>
          <p:nvSpPr>
            <p:cNvPr id="1577" name="Shape 1577"/>
            <p:cNvSpPr txBox="1"/>
            <p:nvPr/>
          </p:nvSpPr>
          <p:spPr>
            <a:xfrm>
              <a:off x="5638400" y="4560401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9,999,999/9,999,999</a:t>
              </a: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422332" y="4891155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Shape 1579"/>
            <p:cNvSpPr txBox="1"/>
            <p:nvPr/>
          </p:nvSpPr>
          <p:spPr>
            <a:xfrm>
              <a:off x="4445730" y="4917125"/>
              <a:ext cx="1363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방어 부대</a:t>
              </a:r>
            </a:p>
          </p:txBody>
        </p:sp>
        <p:sp>
          <p:nvSpPr>
            <p:cNvPr id="1580" name="Shape 1580"/>
            <p:cNvSpPr txBox="1"/>
            <p:nvPr/>
          </p:nvSpPr>
          <p:spPr>
            <a:xfrm>
              <a:off x="5638400" y="4907421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422332" y="5217453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Shape 1582"/>
            <p:cNvSpPr txBox="1"/>
            <p:nvPr/>
          </p:nvSpPr>
          <p:spPr>
            <a:xfrm>
              <a:off x="4445730" y="5243419"/>
              <a:ext cx="13638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부대</a:t>
              </a:r>
            </a:p>
          </p:txBody>
        </p:sp>
        <p:sp>
          <p:nvSpPr>
            <p:cNvPr id="1583" name="Shape 1583"/>
            <p:cNvSpPr txBox="1"/>
            <p:nvPr/>
          </p:nvSpPr>
          <p:spPr>
            <a:xfrm>
              <a:off x="5638400" y="5233717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  <p:cxnSp>
          <p:nvCxnSpPr>
            <p:cNvPr id="1584" name="Shape 1584"/>
            <p:cNvCxnSpPr/>
            <p:nvPr/>
          </p:nvCxnSpPr>
          <p:spPr>
            <a:xfrm>
              <a:off x="4445742" y="1853425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85" name="Shape 1585"/>
            <p:cNvSpPr txBox="1"/>
            <p:nvPr/>
          </p:nvSpPr>
          <p:spPr>
            <a:xfrm>
              <a:off x="5648701" y="1317458"/>
              <a:ext cx="20036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일러스트 영역</a:t>
              </a: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7335225" y="1932221"/>
              <a:ext cx="455888" cy="44408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Shape 1587"/>
            <p:cNvSpPr txBox="1"/>
            <p:nvPr/>
          </p:nvSpPr>
          <p:spPr>
            <a:xfrm>
              <a:off x="5438060" y="2462108"/>
              <a:ext cx="1547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Renaissance Age</a:t>
              </a:r>
            </a:p>
          </p:txBody>
        </p:sp>
        <p:sp>
          <p:nvSpPr>
            <p:cNvPr id="1588" name="Shape 1588"/>
            <p:cNvSpPr txBox="1"/>
            <p:nvPr/>
          </p:nvSpPr>
          <p:spPr>
            <a:xfrm>
              <a:off x="7070938" y="2364258"/>
              <a:ext cx="989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England</a:t>
              </a:r>
            </a:p>
          </p:txBody>
        </p:sp>
        <p:sp>
          <p:nvSpPr>
            <p:cNvPr id="1589" name="Shape 1589"/>
            <p:cNvSpPr txBox="1"/>
            <p:nvPr/>
          </p:nvSpPr>
          <p:spPr>
            <a:xfrm>
              <a:off x="5711167" y="2283155"/>
              <a:ext cx="986166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 Lv : 99</a:t>
              </a:r>
            </a:p>
          </p:txBody>
        </p:sp>
      </p:grpSp>
      <p:sp>
        <p:nvSpPr>
          <p:cNvPr id="1590" name="Shape 1590"/>
          <p:cNvSpPr/>
          <p:nvPr/>
        </p:nvSpPr>
        <p:spPr>
          <a:xfrm>
            <a:off x="4402760" y="4525164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439247" y="2153816"/>
            <a:ext cx="3612257" cy="2331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영주의 레벨을 추가 표시해 준다.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433597" y="2568533"/>
            <a:ext cx="3612257" cy="452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영주의 문명 수준을 표시해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문명 표시 조건은 테이블 참조</a:t>
            </a:r>
          </a:p>
        </p:txBody>
      </p:sp>
      <p:cxnSp>
        <p:nvCxnSpPr>
          <p:cNvPr id="1593" name="Shape 1593"/>
          <p:cNvCxnSpPr>
            <a:endCxn id="1589" idx="1"/>
          </p:cNvCxnSpPr>
          <p:nvPr/>
        </p:nvCxnSpPr>
        <p:spPr>
          <a:xfrm flipH="1" rot="10800000">
            <a:off x="4076281" y="2471625"/>
            <a:ext cx="1659600" cy="624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94" name="Shape 1594"/>
          <p:cNvCxnSpPr>
            <a:endCxn id="1587" idx="2"/>
          </p:cNvCxnSpPr>
          <p:nvPr/>
        </p:nvCxnSpPr>
        <p:spPr>
          <a:xfrm flipH="1" rot="10800000">
            <a:off x="4070624" y="2781374"/>
            <a:ext cx="2166000" cy="2769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95" name="Shape 1595"/>
          <p:cNvSpPr/>
          <p:nvPr/>
        </p:nvSpPr>
        <p:spPr>
          <a:xfrm>
            <a:off x="8577121" y="2270391"/>
            <a:ext cx="455888" cy="44408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Shape 1596"/>
          <p:cNvSpPr txBox="1"/>
          <p:nvPr/>
        </p:nvSpPr>
        <p:spPr>
          <a:xfrm>
            <a:off x="8509149" y="2697975"/>
            <a:ext cx="524398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East</a:t>
            </a:r>
          </a:p>
        </p:txBody>
      </p:sp>
      <p:sp>
        <p:nvSpPr>
          <p:cNvPr id="1597" name="Shape 1597"/>
          <p:cNvSpPr/>
          <p:nvPr/>
        </p:nvSpPr>
        <p:spPr>
          <a:xfrm>
            <a:off x="9241170" y="2270391"/>
            <a:ext cx="455888" cy="44408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Shape 1598"/>
          <p:cNvSpPr txBox="1"/>
          <p:nvPr/>
        </p:nvSpPr>
        <p:spPr>
          <a:xfrm>
            <a:off x="9206863" y="2697974"/>
            <a:ext cx="52450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West</a:t>
            </a:r>
          </a:p>
        </p:txBody>
      </p:sp>
      <p:sp>
        <p:nvSpPr>
          <p:cNvPr id="1599" name="Shape 1599"/>
          <p:cNvSpPr/>
          <p:nvPr/>
        </p:nvSpPr>
        <p:spPr>
          <a:xfrm>
            <a:off x="9938882" y="2270391"/>
            <a:ext cx="455888" cy="444086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Shape 1600"/>
          <p:cNvSpPr txBox="1"/>
          <p:nvPr/>
        </p:nvSpPr>
        <p:spPr>
          <a:xfrm>
            <a:off x="9892553" y="2697974"/>
            <a:ext cx="54854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33597" y="3131857"/>
            <a:ext cx="3628085" cy="8691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좌우로 슬라이드 할 경우 이전/다음 메시지로 넘어간다.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 &gt; 우 : 이전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 &gt; 좌 : 다음 메시지</a:t>
            </a:r>
          </a:p>
        </p:txBody>
      </p:sp>
      <p:grpSp>
        <p:nvGrpSpPr>
          <p:cNvPr id="1602" name="Shape 1602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603" name="Shape 1603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Shape 1605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6" name="Shape 1606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607" name="Shape 1607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613" name="Shape 16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Shape 161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Shape 161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-병력 세부 정보 추가</a:t>
            </a:r>
          </a:p>
        </p:txBody>
      </p:sp>
      <p:pic>
        <p:nvPicPr>
          <p:cNvPr id="1621" name="Shape 1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2" name="Shape 1622"/>
          <p:cNvCxnSpPr/>
          <p:nvPr/>
        </p:nvCxnSpPr>
        <p:spPr>
          <a:xfrm rot="5400000">
            <a:off x="7831474" y="4105489"/>
            <a:ext cx="705300" cy="3597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23" name="Shape 1623"/>
          <p:cNvSpPr txBox="1"/>
          <p:nvPr/>
        </p:nvSpPr>
        <p:spPr>
          <a:xfrm>
            <a:off x="8363974" y="4423971"/>
            <a:ext cx="3612257" cy="1347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병종 별 병력 숫자를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병종 별 병력 숫자를 볼 수 있다.</a:t>
            </a:r>
          </a:p>
        </p:txBody>
      </p:sp>
      <p:grpSp>
        <p:nvGrpSpPr>
          <p:cNvPr id="1624" name="Shape 1624"/>
          <p:cNvGrpSpPr/>
          <p:nvPr/>
        </p:nvGrpSpPr>
        <p:grpSpPr>
          <a:xfrm>
            <a:off x="4433971" y="891458"/>
            <a:ext cx="3648642" cy="5279640"/>
            <a:chOff x="4409257" y="619612"/>
            <a:chExt cx="3648642" cy="5279640"/>
          </a:xfrm>
        </p:grpSpPr>
        <p:sp>
          <p:nvSpPr>
            <p:cNvPr id="1625" name="Shape 1625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Shape 1627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628" name="Shape 1628"/>
            <p:cNvSpPr txBox="1"/>
            <p:nvPr/>
          </p:nvSpPr>
          <p:spPr>
            <a:xfrm>
              <a:off x="6844335" y="692558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0" name="Shape 1630"/>
            <p:cNvGrpSpPr/>
            <p:nvPr/>
          </p:nvGrpSpPr>
          <p:grpSpPr>
            <a:xfrm>
              <a:off x="4428919" y="1899766"/>
              <a:ext cx="3562862" cy="1543944"/>
              <a:chOff x="4428919" y="1899766"/>
              <a:chExt cx="3562862" cy="1543944"/>
            </a:xfrm>
          </p:grpSpPr>
          <p:sp>
            <p:nvSpPr>
              <p:cNvPr id="1631" name="Shape 1631"/>
              <p:cNvSpPr/>
              <p:nvPr/>
            </p:nvSpPr>
            <p:spPr>
              <a:xfrm>
                <a:off x="4428919" y="1899766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Shape 1632"/>
              <p:cNvSpPr txBox="1"/>
              <p:nvPr/>
            </p:nvSpPr>
            <p:spPr>
              <a:xfrm>
                <a:off x="5638400" y="1910633"/>
                <a:ext cx="98937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보유 중 자원</a:t>
                </a:r>
              </a:p>
            </p:txBody>
          </p:sp>
          <p:sp>
            <p:nvSpPr>
              <p:cNvPr id="1633" name="Shape 1633"/>
              <p:cNvSpPr txBox="1"/>
              <p:nvPr/>
            </p:nvSpPr>
            <p:spPr>
              <a:xfrm>
                <a:off x="7275046" y="1914025"/>
                <a:ext cx="60785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미수령</a:t>
                </a:r>
              </a:p>
            </p:txBody>
          </p:sp>
          <p:sp>
            <p:nvSpPr>
              <p:cNvPr id="1634" name="Shape 1634"/>
              <p:cNvSpPr/>
              <p:nvPr/>
            </p:nvSpPr>
            <p:spPr>
              <a:xfrm>
                <a:off x="4433182" y="2223733"/>
                <a:ext cx="3488506" cy="1219978"/>
              </a:xfrm>
              <a:prstGeom prst="rect">
                <a:avLst/>
              </a:prstGeom>
              <a:solidFill>
                <a:schemeClr val="accent3"/>
              </a:solidFill>
              <a:ln cap="flat" cmpd="sng" w="12700">
                <a:solidFill>
                  <a:srgbClr val="78787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Shape 1635"/>
              <p:cNvSpPr/>
              <p:nvPr/>
            </p:nvSpPr>
            <p:spPr>
              <a:xfrm>
                <a:off x="4489200" y="2254758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Shape 1636"/>
              <p:cNvSpPr/>
              <p:nvPr/>
            </p:nvSpPr>
            <p:spPr>
              <a:xfrm>
                <a:off x="4489200" y="255670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Shape 1637"/>
              <p:cNvSpPr/>
              <p:nvPr/>
            </p:nvSpPr>
            <p:spPr>
              <a:xfrm>
                <a:off x="4489200" y="2858646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Shape 1638"/>
              <p:cNvSpPr/>
              <p:nvPr/>
            </p:nvSpPr>
            <p:spPr>
              <a:xfrm>
                <a:off x="4489200" y="3160591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Shape 1639"/>
              <p:cNvSpPr txBox="1"/>
              <p:nvPr/>
            </p:nvSpPr>
            <p:spPr>
              <a:xfrm>
                <a:off x="4683617" y="2249051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식량</a:t>
                </a:r>
              </a:p>
            </p:txBody>
          </p:sp>
          <p:sp>
            <p:nvSpPr>
              <p:cNvPr id="1640" name="Shape 1640"/>
              <p:cNvSpPr txBox="1"/>
              <p:nvPr/>
            </p:nvSpPr>
            <p:spPr>
              <a:xfrm>
                <a:off x="4688221" y="2555588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목재</a:t>
                </a:r>
              </a:p>
            </p:txBody>
          </p:sp>
          <p:sp>
            <p:nvSpPr>
              <p:cNvPr id="1641" name="Shape 1641"/>
              <p:cNvSpPr txBox="1"/>
              <p:nvPr/>
            </p:nvSpPr>
            <p:spPr>
              <a:xfrm>
                <a:off x="4683617" y="2856425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석재</a:t>
                </a:r>
              </a:p>
            </p:txBody>
          </p:sp>
          <p:sp>
            <p:nvSpPr>
              <p:cNvPr id="1642" name="Shape 1642"/>
              <p:cNvSpPr txBox="1"/>
              <p:nvPr/>
            </p:nvSpPr>
            <p:spPr>
              <a:xfrm>
                <a:off x="4683617" y="3157259"/>
                <a:ext cx="8246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철광</a:t>
                </a:r>
              </a:p>
            </p:txBody>
          </p:sp>
          <p:sp>
            <p:nvSpPr>
              <p:cNvPr id="1643" name="Shape 1643"/>
              <p:cNvSpPr txBox="1"/>
              <p:nvPr/>
            </p:nvSpPr>
            <p:spPr>
              <a:xfrm>
                <a:off x="5512805" y="2258500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4" name="Shape 1644"/>
              <p:cNvSpPr txBox="1"/>
              <p:nvPr/>
            </p:nvSpPr>
            <p:spPr>
              <a:xfrm>
                <a:off x="5512805" y="2560208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5" name="Shape 1645"/>
              <p:cNvSpPr txBox="1"/>
              <p:nvPr/>
            </p:nvSpPr>
            <p:spPr>
              <a:xfrm>
                <a:off x="5512805" y="2856433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6" name="Shape 1646"/>
              <p:cNvSpPr txBox="1"/>
              <p:nvPr/>
            </p:nvSpPr>
            <p:spPr>
              <a:xfrm>
                <a:off x="5512805" y="3163831"/>
                <a:ext cx="1233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999,999,999,999</a:t>
                </a:r>
              </a:p>
            </p:txBody>
          </p:sp>
          <p:sp>
            <p:nvSpPr>
              <p:cNvPr id="1647" name="Shape 1647"/>
              <p:cNvSpPr txBox="1"/>
              <p:nvPr/>
            </p:nvSpPr>
            <p:spPr>
              <a:xfrm>
                <a:off x="7186753" y="2258500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648" name="Shape 1648"/>
              <p:cNvSpPr txBox="1"/>
              <p:nvPr/>
            </p:nvSpPr>
            <p:spPr>
              <a:xfrm>
                <a:off x="7176460" y="2555599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649" name="Shape 1649"/>
              <p:cNvSpPr txBox="1"/>
              <p:nvPr/>
            </p:nvSpPr>
            <p:spPr>
              <a:xfrm>
                <a:off x="7176460" y="285269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650" name="Shape 1650"/>
              <p:cNvSpPr txBox="1"/>
              <p:nvPr/>
            </p:nvSpPr>
            <p:spPr>
              <a:xfrm>
                <a:off x="7176460" y="316383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  <p:grpSp>
          <p:nvGrpSpPr>
            <p:cNvPr id="1651" name="Shape 1651"/>
            <p:cNvGrpSpPr/>
            <p:nvPr/>
          </p:nvGrpSpPr>
          <p:grpSpPr>
            <a:xfrm>
              <a:off x="4422332" y="3470442"/>
              <a:ext cx="3520347" cy="299916"/>
              <a:chOff x="4422332" y="4338189"/>
              <a:chExt cx="3520347" cy="299916"/>
            </a:xfrm>
          </p:grpSpPr>
          <p:sp>
            <p:nvSpPr>
              <p:cNvPr id="1652" name="Shape 1652"/>
              <p:cNvSpPr/>
              <p:nvPr/>
            </p:nvSpPr>
            <p:spPr>
              <a:xfrm>
                <a:off x="4422332" y="4338189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Shape 1653"/>
              <p:cNvSpPr txBox="1"/>
              <p:nvPr/>
            </p:nvSpPr>
            <p:spPr>
              <a:xfrm>
                <a:off x="4445732" y="4364150"/>
                <a:ext cx="1145999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성벽 내구도</a:t>
                </a:r>
              </a:p>
            </p:txBody>
          </p:sp>
          <p:sp>
            <p:nvSpPr>
              <p:cNvPr id="1654" name="Shape 1654"/>
              <p:cNvSpPr txBox="1"/>
              <p:nvPr/>
            </p:nvSpPr>
            <p:spPr>
              <a:xfrm>
                <a:off x="5638400" y="4354453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9,999,999/9,999,999</a:t>
                </a:r>
              </a:p>
            </p:txBody>
          </p:sp>
        </p:grpSp>
        <p:grpSp>
          <p:nvGrpSpPr>
            <p:cNvPr id="1655" name="Shape 1655"/>
            <p:cNvGrpSpPr/>
            <p:nvPr/>
          </p:nvGrpSpPr>
          <p:grpSpPr>
            <a:xfrm>
              <a:off x="4422332" y="3789466"/>
              <a:ext cx="3520347" cy="299916"/>
              <a:chOff x="4422332" y="4685207"/>
              <a:chExt cx="3520347" cy="299916"/>
            </a:xfrm>
          </p:grpSpPr>
          <p:sp>
            <p:nvSpPr>
              <p:cNvPr id="1656" name="Shape 1656"/>
              <p:cNvSpPr/>
              <p:nvPr/>
            </p:nvSpPr>
            <p:spPr>
              <a:xfrm>
                <a:off x="4422332" y="4685207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Shape 1657"/>
              <p:cNvSpPr txBox="1"/>
              <p:nvPr/>
            </p:nvSpPr>
            <p:spPr>
              <a:xfrm>
                <a:off x="4445732" y="4711175"/>
                <a:ext cx="9755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방어 부대</a:t>
                </a:r>
              </a:p>
            </p:txBody>
          </p:sp>
          <p:sp>
            <p:nvSpPr>
              <p:cNvPr id="1658" name="Shape 1658"/>
              <p:cNvSpPr txBox="1"/>
              <p:nvPr/>
            </p:nvSpPr>
            <p:spPr>
              <a:xfrm>
                <a:off x="5638400" y="4701473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659" name="Shape 1659"/>
            <p:cNvGrpSpPr/>
            <p:nvPr/>
          </p:nvGrpSpPr>
          <p:grpSpPr>
            <a:xfrm>
              <a:off x="4422332" y="5599336"/>
              <a:ext cx="3520347" cy="299916"/>
              <a:chOff x="4422332" y="5011505"/>
              <a:chExt cx="3520347" cy="299916"/>
            </a:xfrm>
          </p:grpSpPr>
          <p:sp>
            <p:nvSpPr>
              <p:cNvPr id="1660" name="Shape 1660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Shape 1661"/>
              <p:cNvSpPr txBox="1"/>
              <p:nvPr/>
            </p:nvSpPr>
            <p:spPr>
              <a:xfrm>
                <a:off x="4445742" y="5037473"/>
                <a:ext cx="77136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지원 부대</a:t>
                </a:r>
              </a:p>
            </p:txBody>
          </p:sp>
          <p:sp>
            <p:nvSpPr>
              <p:cNvPr id="1662" name="Shape 1662"/>
              <p:cNvSpPr txBox="1"/>
              <p:nvPr/>
            </p:nvSpPr>
            <p:spPr>
              <a:xfrm>
                <a:off x="5638400" y="5027769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663" name="Shape 1663"/>
            <p:cNvGrpSpPr/>
            <p:nvPr/>
          </p:nvGrpSpPr>
          <p:grpSpPr>
            <a:xfrm>
              <a:off x="4428919" y="985006"/>
              <a:ext cx="3628980" cy="913384"/>
              <a:chOff x="4428919" y="1647480"/>
              <a:chExt cx="3628980" cy="913384"/>
            </a:xfrm>
          </p:grpSpPr>
          <p:grpSp>
            <p:nvGrpSpPr>
              <p:cNvPr id="1664" name="Shape 1664"/>
              <p:cNvGrpSpPr/>
              <p:nvPr/>
            </p:nvGrpSpPr>
            <p:grpSpPr>
              <a:xfrm>
                <a:off x="4497108" y="1727272"/>
                <a:ext cx="719999" cy="725130"/>
                <a:chOff x="2382816" y="2270197"/>
                <a:chExt cx="719999" cy="725130"/>
              </a:xfrm>
            </p:grpSpPr>
            <p:sp>
              <p:nvSpPr>
                <p:cNvPr id="1665" name="Shape 1665"/>
                <p:cNvSpPr/>
                <p:nvPr/>
              </p:nvSpPr>
              <p:spPr>
                <a:xfrm>
                  <a:off x="2382816" y="2270197"/>
                  <a:ext cx="719999" cy="719999"/>
                </a:xfrm>
                <a:prstGeom prst="rect">
                  <a:avLst/>
                </a:prstGeom>
                <a:solidFill>
                  <a:srgbClr val="BBD6EE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666" name="Shape 166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2389883" y="2283175"/>
                  <a:ext cx="712607" cy="7121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667" name="Shape 1667"/>
              <p:cNvSpPr txBox="1"/>
              <p:nvPr/>
            </p:nvSpPr>
            <p:spPr>
              <a:xfrm>
                <a:off x="5216369" y="1687466"/>
                <a:ext cx="2095445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(UNT)UserName1234567890</a:t>
                </a:r>
              </a:p>
            </p:txBody>
          </p:sp>
          <p:sp>
            <p:nvSpPr>
              <p:cNvPr id="1668" name="Shape 1668"/>
              <p:cNvSpPr txBox="1"/>
              <p:nvPr/>
            </p:nvSpPr>
            <p:spPr>
              <a:xfrm>
                <a:off x="5710169" y="1873025"/>
                <a:ext cx="97494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ct val="25000"/>
                  <a:buFont typeface="Arial"/>
                  <a:buNone/>
                </a:pPr>
                <a:r>
                  <a:rPr b="1" i="0" lang="en-US" sz="1100" u="sng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1200 : 1200</a:t>
                </a:r>
              </a:p>
            </p:txBody>
          </p:sp>
          <p:cxnSp>
            <p:nvCxnSpPr>
              <p:cNvPr id="1669" name="Shape 1669"/>
              <p:cNvCxnSpPr/>
              <p:nvPr/>
            </p:nvCxnSpPr>
            <p:spPr>
              <a:xfrm>
                <a:off x="4428919" y="2530096"/>
                <a:ext cx="344696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670" name="Shape 1670"/>
              <p:cNvCxnSpPr/>
              <p:nvPr/>
            </p:nvCxnSpPr>
            <p:spPr>
              <a:xfrm>
                <a:off x="4445742" y="1647480"/>
                <a:ext cx="344696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9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671" name="Shape 1671"/>
              <p:cNvSpPr/>
              <p:nvPr/>
            </p:nvSpPr>
            <p:spPr>
              <a:xfrm>
                <a:off x="7335225" y="1726273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Shape 1672"/>
              <p:cNvSpPr txBox="1"/>
              <p:nvPr/>
            </p:nvSpPr>
            <p:spPr>
              <a:xfrm>
                <a:off x="5454237" y="2299265"/>
                <a:ext cx="1486797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Renaissance Age</a:t>
                </a:r>
              </a:p>
            </p:txBody>
          </p:sp>
          <p:sp>
            <p:nvSpPr>
              <p:cNvPr id="1673" name="Shape 1673"/>
              <p:cNvSpPr txBox="1"/>
              <p:nvPr/>
            </p:nvSpPr>
            <p:spPr>
              <a:xfrm>
                <a:off x="7068500" y="2153850"/>
                <a:ext cx="9894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Russia</a:t>
                </a:r>
              </a:p>
            </p:txBody>
          </p:sp>
          <p:sp>
            <p:nvSpPr>
              <p:cNvPr id="1674" name="Shape 1674"/>
              <p:cNvSpPr txBox="1"/>
              <p:nvPr/>
            </p:nvSpPr>
            <p:spPr>
              <a:xfrm>
                <a:off x="5711167" y="2077207"/>
                <a:ext cx="986166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Lord Lv : 99</a:t>
                </a:r>
              </a:p>
            </p:txBody>
          </p:sp>
        </p:grpSp>
        <p:sp>
          <p:nvSpPr>
            <p:cNvPr id="1675" name="Shape 1675"/>
            <p:cNvSpPr/>
            <p:nvPr/>
          </p:nvSpPr>
          <p:spPr>
            <a:xfrm>
              <a:off x="4445742" y="4146055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Shape 1676"/>
            <p:cNvSpPr txBox="1"/>
            <p:nvPr/>
          </p:nvSpPr>
          <p:spPr>
            <a:xfrm>
              <a:off x="4867914" y="4239128"/>
              <a:ext cx="1069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 기병</a:t>
              </a:r>
            </a:p>
          </p:txBody>
        </p:sp>
        <p:sp>
          <p:nvSpPr>
            <p:cNvPr id="1677" name="Shape 1677"/>
            <p:cNvSpPr txBox="1"/>
            <p:nvPr/>
          </p:nvSpPr>
          <p:spPr>
            <a:xfrm>
              <a:off x="7174499" y="4239141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451296" y="4624716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Shape 1679"/>
            <p:cNvSpPr txBox="1"/>
            <p:nvPr/>
          </p:nvSpPr>
          <p:spPr>
            <a:xfrm>
              <a:off x="4875612" y="4717794"/>
              <a:ext cx="1069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 기병</a:t>
              </a:r>
            </a:p>
          </p:txBody>
        </p:sp>
        <p:sp>
          <p:nvSpPr>
            <p:cNvPr id="1680" name="Shape 1680"/>
            <p:cNvSpPr txBox="1"/>
            <p:nvPr/>
          </p:nvSpPr>
          <p:spPr>
            <a:xfrm>
              <a:off x="7180053" y="4717801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458192" y="5128976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Shape 1682"/>
            <p:cNvSpPr txBox="1"/>
            <p:nvPr/>
          </p:nvSpPr>
          <p:spPr>
            <a:xfrm>
              <a:off x="4885171" y="5222060"/>
              <a:ext cx="1069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중세 기병</a:t>
              </a:r>
            </a:p>
          </p:txBody>
        </p:sp>
        <p:sp>
          <p:nvSpPr>
            <p:cNvPr id="1683" name="Shape 1683"/>
            <p:cNvSpPr txBox="1"/>
            <p:nvPr/>
          </p:nvSpPr>
          <p:spPr>
            <a:xfrm>
              <a:off x="7186949" y="5222062"/>
              <a:ext cx="805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9,999,999</a:t>
              </a:r>
            </a:p>
          </p:txBody>
        </p:sp>
      </p:grpSp>
      <p:sp>
        <p:nvSpPr>
          <p:cNvPr id="1684" name="Shape 1684"/>
          <p:cNvSpPr/>
          <p:nvPr/>
        </p:nvSpPr>
        <p:spPr>
          <a:xfrm>
            <a:off x="4426742" y="4488796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8363974" y="3544739"/>
            <a:ext cx="3612257" cy="775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정보를 볼 수 있는 경우 하단에 영역에 추가 정보를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정보는 하단의 정보 영역을 아래로 밀어내고 해당 영역에 표시 한다.</a:t>
            </a:r>
          </a:p>
        </p:txBody>
      </p:sp>
      <p:grpSp>
        <p:nvGrpSpPr>
          <p:cNvPr id="1686" name="Shape 1686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687" name="Shape 1687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Shape 1689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0" name="Shape 1690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691" name="Shape 1691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697" name="Shape 1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Shape 1698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Shape 1699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-지원군 관련 추가 정보1</a:t>
            </a:r>
          </a:p>
        </p:txBody>
      </p:sp>
      <p:pic>
        <p:nvPicPr>
          <p:cNvPr id="1705" name="Shape 1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Shape 1706"/>
          <p:cNvSpPr txBox="1"/>
          <p:nvPr/>
        </p:nvSpPr>
        <p:spPr>
          <a:xfrm>
            <a:off x="8357059" y="1095104"/>
            <a:ext cx="3612257" cy="486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정찰한 타운의 지원 부대의 병종 별 숫자를 보여준다.</a:t>
            </a:r>
          </a:p>
        </p:txBody>
      </p:sp>
      <p:grpSp>
        <p:nvGrpSpPr>
          <p:cNvPr id="1707" name="Shape 1707"/>
          <p:cNvGrpSpPr/>
          <p:nvPr/>
        </p:nvGrpSpPr>
        <p:grpSpPr>
          <a:xfrm>
            <a:off x="4433971" y="907939"/>
            <a:ext cx="3923088" cy="5223048"/>
            <a:chOff x="4409257" y="619612"/>
            <a:chExt cx="3923088" cy="5223048"/>
          </a:xfrm>
        </p:grpSpPr>
        <p:sp>
          <p:nvSpPr>
            <p:cNvPr id="1708" name="Shape 1708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 txBox="1"/>
            <p:nvPr/>
          </p:nvSpPr>
          <p:spPr>
            <a:xfrm>
              <a:off x="4439735" y="654197"/>
              <a:ext cx="172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711" name="Shape 1711"/>
            <p:cNvSpPr txBox="1"/>
            <p:nvPr/>
          </p:nvSpPr>
          <p:spPr>
            <a:xfrm>
              <a:off x="6844335" y="692547"/>
              <a:ext cx="1338000" cy="230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3" name="Shape 1713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714" name="Shape 1714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Shape 1715"/>
              <p:cNvSpPr txBox="1"/>
              <p:nvPr/>
            </p:nvSpPr>
            <p:spPr>
              <a:xfrm>
                <a:off x="4445753" y="5037480"/>
                <a:ext cx="998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지원 부대</a:t>
                </a:r>
              </a:p>
            </p:txBody>
          </p:sp>
          <p:sp>
            <p:nvSpPr>
              <p:cNvPr id="1716" name="Shape 1716"/>
              <p:cNvSpPr txBox="1"/>
              <p:nvPr/>
            </p:nvSpPr>
            <p:spPr>
              <a:xfrm>
                <a:off x="5638400" y="5027769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717" name="Shape 1717"/>
            <p:cNvGrpSpPr/>
            <p:nvPr/>
          </p:nvGrpSpPr>
          <p:grpSpPr>
            <a:xfrm>
              <a:off x="4445985" y="1312589"/>
              <a:ext cx="3546236" cy="1427007"/>
              <a:chOff x="4445742" y="4146055"/>
              <a:chExt cx="3546236" cy="1427007"/>
            </a:xfrm>
          </p:grpSpPr>
          <p:sp>
            <p:nvSpPr>
              <p:cNvPr id="1718" name="Shape 1718"/>
              <p:cNvSpPr/>
              <p:nvPr/>
            </p:nvSpPr>
            <p:spPr>
              <a:xfrm>
                <a:off x="4445742" y="4146055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Shape 1719"/>
              <p:cNvSpPr txBox="1"/>
              <p:nvPr/>
            </p:nvSpPr>
            <p:spPr>
              <a:xfrm>
                <a:off x="4867889" y="4239139"/>
                <a:ext cx="101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기병</a:t>
                </a:r>
              </a:p>
            </p:txBody>
          </p:sp>
          <p:sp>
            <p:nvSpPr>
              <p:cNvPr id="1720" name="Shape 1720"/>
              <p:cNvSpPr txBox="1"/>
              <p:nvPr/>
            </p:nvSpPr>
            <p:spPr>
              <a:xfrm>
                <a:off x="7174499" y="423914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21" name="Shape 1721"/>
              <p:cNvSpPr/>
              <p:nvPr/>
            </p:nvSpPr>
            <p:spPr>
              <a:xfrm>
                <a:off x="4451296" y="462471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Shape 1722"/>
              <p:cNvSpPr txBox="1"/>
              <p:nvPr/>
            </p:nvSpPr>
            <p:spPr>
              <a:xfrm>
                <a:off x="4875203" y="4717798"/>
                <a:ext cx="101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보병</a:t>
                </a:r>
              </a:p>
            </p:txBody>
          </p:sp>
          <p:sp>
            <p:nvSpPr>
              <p:cNvPr id="1723" name="Shape 1723"/>
              <p:cNvSpPr txBox="1"/>
              <p:nvPr/>
            </p:nvSpPr>
            <p:spPr>
              <a:xfrm>
                <a:off x="7180053" y="471780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24" name="Shape 1724"/>
              <p:cNvSpPr/>
              <p:nvPr/>
            </p:nvSpPr>
            <p:spPr>
              <a:xfrm>
                <a:off x="4458192" y="512897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Shape 1725"/>
              <p:cNvSpPr txBox="1"/>
              <p:nvPr/>
            </p:nvSpPr>
            <p:spPr>
              <a:xfrm>
                <a:off x="4884285" y="5222057"/>
                <a:ext cx="101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궁병</a:t>
                </a:r>
              </a:p>
            </p:txBody>
          </p:sp>
          <p:sp>
            <p:nvSpPr>
              <p:cNvPr id="1726" name="Shape 1726"/>
              <p:cNvSpPr txBox="1"/>
              <p:nvPr/>
            </p:nvSpPr>
            <p:spPr>
              <a:xfrm>
                <a:off x="7186949" y="5222062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  <p:cxnSp>
          <p:nvCxnSpPr>
            <p:cNvPr id="1727" name="Shape 1727"/>
            <p:cNvCxnSpPr>
              <a:stCxn id="1706" idx="1"/>
              <a:endCxn id="1720" idx="0"/>
            </p:cNvCxnSpPr>
            <p:nvPr/>
          </p:nvCxnSpPr>
          <p:spPr>
            <a:xfrm flipH="1">
              <a:off x="7577245" y="1050097"/>
              <a:ext cx="755100" cy="355500"/>
            </a:xfrm>
            <a:prstGeom prst="bentConnector2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grpSp>
          <p:nvGrpSpPr>
            <p:cNvPr id="1728" name="Shape 1728"/>
            <p:cNvGrpSpPr/>
            <p:nvPr/>
          </p:nvGrpSpPr>
          <p:grpSpPr>
            <a:xfrm>
              <a:off x="4465611" y="2839089"/>
              <a:ext cx="3546236" cy="1427007"/>
              <a:chOff x="4445742" y="4146055"/>
              <a:chExt cx="3546236" cy="1427007"/>
            </a:xfrm>
          </p:grpSpPr>
          <p:sp>
            <p:nvSpPr>
              <p:cNvPr id="1729" name="Shape 1729"/>
              <p:cNvSpPr/>
              <p:nvPr/>
            </p:nvSpPr>
            <p:spPr>
              <a:xfrm>
                <a:off x="4445742" y="4146055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Shape 1730"/>
              <p:cNvSpPr txBox="1"/>
              <p:nvPr/>
            </p:nvSpPr>
            <p:spPr>
              <a:xfrm>
                <a:off x="4874110" y="4239137"/>
                <a:ext cx="1193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석궁병</a:t>
                </a:r>
              </a:p>
            </p:txBody>
          </p:sp>
          <p:sp>
            <p:nvSpPr>
              <p:cNvPr id="1731" name="Shape 1731"/>
              <p:cNvSpPr txBox="1"/>
              <p:nvPr/>
            </p:nvSpPr>
            <p:spPr>
              <a:xfrm>
                <a:off x="7174499" y="423914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32" name="Shape 1732"/>
              <p:cNvSpPr/>
              <p:nvPr/>
            </p:nvSpPr>
            <p:spPr>
              <a:xfrm>
                <a:off x="4451296" y="462471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Shape 1733"/>
              <p:cNvSpPr txBox="1"/>
              <p:nvPr/>
            </p:nvSpPr>
            <p:spPr>
              <a:xfrm>
                <a:off x="4881425" y="4717798"/>
                <a:ext cx="1193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중세 궁기병</a:t>
                </a:r>
              </a:p>
            </p:txBody>
          </p:sp>
          <p:sp>
            <p:nvSpPr>
              <p:cNvPr id="1734" name="Shape 1734"/>
              <p:cNvSpPr txBox="1"/>
              <p:nvPr/>
            </p:nvSpPr>
            <p:spPr>
              <a:xfrm>
                <a:off x="7180053" y="471780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35" name="Shape 1735"/>
              <p:cNvSpPr/>
              <p:nvPr/>
            </p:nvSpPr>
            <p:spPr>
              <a:xfrm>
                <a:off x="4458192" y="512897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Shape 1736"/>
              <p:cNvSpPr txBox="1"/>
              <p:nvPr/>
            </p:nvSpPr>
            <p:spPr>
              <a:xfrm>
                <a:off x="4890507" y="5222057"/>
                <a:ext cx="1547999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창기병</a:t>
                </a:r>
              </a:p>
            </p:txBody>
          </p:sp>
          <p:sp>
            <p:nvSpPr>
              <p:cNvPr id="1737" name="Shape 1737"/>
              <p:cNvSpPr txBox="1"/>
              <p:nvPr/>
            </p:nvSpPr>
            <p:spPr>
              <a:xfrm>
                <a:off x="7186949" y="5222062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  <p:grpSp>
          <p:nvGrpSpPr>
            <p:cNvPr id="1738" name="Shape 1738"/>
            <p:cNvGrpSpPr/>
            <p:nvPr/>
          </p:nvGrpSpPr>
          <p:grpSpPr>
            <a:xfrm>
              <a:off x="4499471" y="4324329"/>
              <a:ext cx="3546236" cy="1427007"/>
              <a:chOff x="4445742" y="4146055"/>
              <a:chExt cx="3546236" cy="1427007"/>
            </a:xfrm>
          </p:grpSpPr>
          <p:sp>
            <p:nvSpPr>
              <p:cNvPr id="1739" name="Shape 1739"/>
              <p:cNvSpPr/>
              <p:nvPr/>
            </p:nvSpPr>
            <p:spPr>
              <a:xfrm>
                <a:off x="4445742" y="4146055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Shape 1740"/>
              <p:cNvSpPr txBox="1"/>
              <p:nvPr/>
            </p:nvSpPr>
            <p:spPr>
              <a:xfrm>
                <a:off x="4884842" y="4239137"/>
                <a:ext cx="1725298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중갑보병</a:t>
                </a:r>
              </a:p>
            </p:txBody>
          </p:sp>
          <p:sp>
            <p:nvSpPr>
              <p:cNvPr id="1741" name="Shape 1741"/>
              <p:cNvSpPr txBox="1"/>
              <p:nvPr/>
            </p:nvSpPr>
            <p:spPr>
              <a:xfrm>
                <a:off x="7174499" y="423914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42" name="Shape 1742"/>
              <p:cNvSpPr/>
              <p:nvPr/>
            </p:nvSpPr>
            <p:spPr>
              <a:xfrm>
                <a:off x="4451296" y="462471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Shape 1743"/>
              <p:cNvSpPr txBox="1"/>
              <p:nvPr/>
            </p:nvSpPr>
            <p:spPr>
              <a:xfrm>
                <a:off x="4892157" y="4717798"/>
                <a:ext cx="1547999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용기병</a:t>
                </a:r>
              </a:p>
            </p:txBody>
          </p:sp>
          <p:sp>
            <p:nvSpPr>
              <p:cNvPr id="1744" name="Shape 1744"/>
              <p:cNvSpPr txBox="1"/>
              <p:nvPr/>
            </p:nvSpPr>
            <p:spPr>
              <a:xfrm>
                <a:off x="7180053" y="4717801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  <p:sp>
            <p:nvSpPr>
              <p:cNvPr id="1745" name="Shape 1745"/>
              <p:cNvSpPr/>
              <p:nvPr/>
            </p:nvSpPr>
            <p:spPr>
              <a:xfrm>
                <a:off x="4458192" y="5128976"/>
                <a:ext cx="455888" cy="444086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Shape 1746"/>
              <p:cNvSpPr txBox="1"/>
              <p:nvPr/>
            </p:nvSpPr>
            <p:spPr>
              <a:xfrm>
                <a:off x="4901239" y="5222057"/>
                <a:ext cx="17253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르네상스 공성병기</a:t>
                </a:r>
              </a:p>
            </p:txBody>
          </p:sp>
          <p:sp>
            <p:nvSpPr>
              <p:cNvPr id="1747" name="Shape 1747"/>
              <p:cNvSpPr txBox="1"/>
              <p:nvPr/>
            </p:nvSpPr>
            <p:spPr>
              <a:xfrm>
                <a:off x="7186949" y="5222062"/>
                <a:ext cx="80502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9,999,999</a:t>
                </a:r>
              </a:p>
            </p:txBody>
          </p:sp>
        </p:grpSp>
      </p:grpSp>
      <p:sp>
        <p:nvSpPr>
          <p:cNvPr id="1748" name="Shape 1748"/>
          <p:cNvSpPr txBox="1"/>
          <p:nvPr/>
        </p:nvSpPr>
        <p:spPr>
          <a:xfrm>
            <a:off x="297912" y="1271170"/>
            <a:ext cx="3612257" cy="6131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정찰한 타운의 지원 부대의 병력 구성을 보여준다.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병력별 아이콘과 병력 이름을 표시한다.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데이터의 인덱스 순서에 따라 정렬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9" name="Shape 1749"/>
          <p:cNvCxnSpPr>
            <a:stCxn id="1748" idx="3"/>
            <a:endCxn id="1718" idx="2"/>
          </p:cNvCxnSpPr>
          <p:nvPr/>
        </p:nvCxnSpPr>
        <p:spPr>
          <a:xfrm>
            <a:off x="3910169" y="1577751"/>
            <a:ext cx="560400" cy="2451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750" name="Shape 1750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751" name="Shape 1751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Shape 1753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4" name="Shape 1754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755" name="Shape 1755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1761" name="Shape 1761"/>
          <p:cNvSpPr/>
          <p:nvPr/>
        </p:nvSpPr>
        <p:spPr>
          <a:xfrm>
            <a:off x="4426742" y="4525180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1762" name="Shape 17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Shape 1763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Shape 1764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-지원군 관련 추가 정보2</a:t>
            </a:r>
          </a:p>
        </p:txBody>
      </p:sp>
      <p:pic>
        <p:nvPicPr>
          <p:cNvPr id="1770" name="Shape 17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Shape 1771"/>
          <p:cNvSpPr txBox="1"/>
          <p:nvPr/>
        </p:nvSpPr>
        <p:spPr>
          <a:xfrm>
            <a:off x="8350492" y="1397695"/>
            <a:ext cx="3612257" cy="2972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 온 영주의 레벨과 닉네임을 추가로 표시 한다.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8350492" y="1798283"/>
            <a:ext cx="3612257" cy="2972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지원온 영주 별 병력 구성과 숫자를 보여준다.</a:t>
            </a:r>
          </a:p>
        </p:txBody>
      </p:sp>
      <p:grpSp>
        <p:nvGrpSpPr>
          <p:cNvPr id="1773" name="Shape 1773"/>
          <p:cNvGrpSpPr/>
          <p:nvPr/>
        </p:nvGrpSpPr>
        <p:grpSpPr>
          <a:xfrm>
            <a:off x="4433971" y="883219"/>
            <a:ext cx="3916521" cy="5223048"/>
            <a:chOff x="4409257" y="619612"/>
            <a:chExt cx="3916521" cy="5223048"/>
          </a:xfrm>
        </p:grpSpPr>
        <p:sp>
          <p:nvSpPr>
            <p:cNvPr id="1774" name="Shape 1774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Shape 1776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777" name="Shape 1777"/>
            <p:cNvSpPr txBox="1"/>
            <p:nvPr/>
          </p:nvSpPr>
          <p:spPr>
            <a:xfrm>
              <a:off x="6844335" y="692558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9" name="Shape 1779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780" name="Shape 1780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Shape 1781"/>
              <p:cNvSpPr txBox="1"/>
              <p:nvPr/>
            </p:nvSpPr>
            <p:spPr>
              <a:xfrm>
                <a:off x="4445753" y="5037466"/>
                <a:ext cx="9684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지원 부대</a:t>
                </a:r>
              </a:p>
            </p:txBody>
          </p:sp>
          <p:sp>
            <p:nvSpPr>
              <p:cNvPr id="1782" name="Shape 1782"/>
              <p:cNvSpPr txBox="1"/>
              <p:nvPr/>
            </p:nvSpPr>
            <p:spPr>
              <a:xfrm>
                <a:off x="5638400" y="5027769"/>
                <a:ext cx="22314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~999,999,999</a:t>
                </a:r>
              </a:p>
            </p:txBody>
          </p:sp>
        </p:grpSp>
        <p:grpSp>
          <p:nvGrpSpPr>
            <p:cNvPr id="1783" name="Shape 1783"/>
            <p:cNvGrpSpPr/>
            <p:nvPr/>
          </p:nvGrpSpPr>
          <p:grpSpPr>
            <a:xfrm>
              <a:off x="4415417" y="1270342"/>
              <a:ext cx="3576804" cy="1758514"/>
              <a:chOff x="4415417" y="1270342"/>
              <a:chExt cx="3576804" cy="1758514"/>
            </a:xfrm>
          </p:grpSpPr>
          <p:grpSp>
            <p:nvGrpSpPr>
              <p:cNvPr id="1784" name="Shape 1784"/>
              <p:cNvGrpSpPr/>
              <p:nvPr/>
            </p:nvGrpSpPr>
            <p:grpSpPr>
              <a:xfrm>
                <a:off x="4415417" y="1270342"/>
                <a:ext cx="3520347" cy="299916"/>
                <a:chOff x="4422332" y="5011505"/>
                <a:chExt cx="3520347" cy="299916"/>
              </a:xfrm>
            </p:grpSpPr>
            <p:sp>
              <p:nvSpPr>
                <p:cNvPr id="1785" name="Shape 1785"/>
                <p:cNvSpPr/>
                <p:nvPr/>
              </p:nvSpPr>
              <p:spPr>
                <a:xfrm>
                  <a:off x="4422332" y="5011505"/>
                  <a:ext cx="3520347" cy="299916"/>
                </a:xfrm>
                <a:prstGeom prst="rect">
                  <a:avLst/>
                </a:prstGeom>
                <a:solidFill>
                  <a:srgbClr val="D0CECE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6" name="Shape 1786"/>
                <p:cNvSpPr txBox="1"/>
                <p:nvPr/>
              </p:nvSpPr>
              <p:spPr>
                <a:xfrm>
                  <a:off x="5023189" y="5027910"/>
                  <a:ext cx="1588895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부대 영주 닉네임</a:t>
                  </a:r>
                </a:p>
              </p:txBody>
            </p:sp>
            <p:sp>
              <p:nvSpPr>
                <p:cNvPr id="1787" name="Shape 1787"/>
                <p:cNvSpPr txBox="1"/>
                <p:nvPr/>
              </p:nvSpPr>
              <p:spPr>
                <a:xfrm>
                  <a:off x="6049314" y="5037473"/>
                  <a:ext cx="93606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 99</a:t>
                  </a:r>
                </a:p>
              </p:txBody>
            </p:sp>
          </p:grpSp>
          <p:grpSp>
            <p:nvGrpSpPr>
              <p:cNvPr id="1788" name="Shape 1788"/>
              <p:cNvGrpSpPr/>
              <p:nvPr/>
            </p:nvGrpSpPr>
            <p:grpSpPr>
              <a:xfrm>
                <a:off x="4445985" y="1601850"/>
                <a:ext cx="3546236" cy="1427007"/>
                <a:chOff x="4445742" y="4146055"/>
                <a:chExt cx="3546236" cy="1427007"/>
              </a:xfrm>
            </p:grpSpPr>
            <p:sp>
              <p:nvSpPr>
                <p:cNvPr id="1789" name="Shape 1789"/>
                <p:cNvSpPr/>
                <p:nvPr/>
              </p:nvSpPr>
              <p:spPr>
                <a:xfrm>
                  <a:off x="4445742" y="4146055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0" name="Shape 1790"/>
                <p:cNvSpPr txBox="1"/>
                <p:nvPr/>
              </p:nvSpPr>
              <p:spPr>
                <a:xfrm>
                  <a:off x="4977616" y="4239132"/>
                  <a:ext cx="968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기병</a:t>
                  </a:r>
                </a:p>
              </p:txBody>
            </p:sp>
            <p:sp>
              <p:nvSpPr>
                <p:cNvPr id="1791" name="Shape 1791"/>
                <p:cNvSpPr txBox="1"/>
                <p:nvPr/>
              </p:nvSpPr>
              <p:spPr>
                <a:xfrm>
                  <a:off x="7174499" y="423914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792" name="Shape 1792"/>
                <p:cNvSpPr/>
                <p:nvPr/>
              </p:nvSpPr>
              <p:spPr>
                <a:xfrm>
                  <a:off x="4451296" y="462471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3" name="Shape 1793"/>
                <p:cNvSpPr txBox="1"/>
                <p:nvPr/>
              </p:nvSpPr>
              <p:spPr>
                <a:xfrm>
                  <a:off x="4984589" y="4717794"/>
                  <a:ext cx="968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보병</a:t>
                  </a:r>
                </a:p>
              </p:txBody>
            </p:sp>
            <p:sp>
              <p:nvSpPr>
                <p:cNvPr id="1794" name="Shape 1794"/>
                <p:cNvSpPr txBox="1"/>
                <p:nvPr/>
              </p:nvSpPr>
              <p:spPr>
                <a:xfrm>
                  <a:off x="7180053" y="471780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795" name="Shape 1795"/>
                <p:cNvSpPr/>
                <p:nvPr/>
              </p:nvSpPr>
              <p:spPr>
                <a:xfrm>
                  <a:off x="4458192" y="512897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6" name="Shape 1796"/>
                <p:cNvSpPr txBox="1"/>
                <p:nvPr/>
              </p:nvSpPr>
              <p:spPr>
                <a:xfrm>
                  <a:off x="4993248" y="5222053"/>
                  <a:ext cx="11376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궁기병</a:t>
                  </a:r>
                </a:p>
              </p:txBody>
            </p:sp>
            <p:sp>
              <p:nvSpPr>
                <p:cNvPr id="1797" name="Shape 1797"/>
                <p:cNvSpPr txBox="1"/>
                <p:nvPr/>
              </p:nvSpPr>
              <p:spPr>
                <a:xfrm>
                  <a:off x="7186949" y="5222062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</p:grpSp>
        </p:grpSp>
        <p:grpSp>
          <p:nvGrpSpPr>
            <p:cNvPr id="1798" name="Shape 1798"/>
            <p:cNvGrpSpPr/>
            <p:nvPr/>
          </p:nvGrpSpPr>
          <p:grpSpPr>
            <a:xfrm>
              <a:off x="4415846" y="3081447"/>
              <a:ext cx="3576804" cy="1758514"/>
              <a:chOff x="4415417" y="1270342"/>
              <a:chExt cx="3576804" cy="1758514"/>
            </a:xfrm>
          </p:grpSpPr>
          <p:grpSp>
            <p:nvGrpSpPr>
              <p:cNvPr id="1799" name="Shape 1799"/>
              <p:cNvGrpSpPr/>
              <p:nvPr/>
            </p:nvGrpSpPr>
            <p:grpSpPr>
              <a:xfrm>
                <a:off x="4415417" y="1270342"/>
                <a:ext cx="3520347" cy="299916"/>
                <a:chOff x="4422332" y="5011505"/>
                <a:chExt cx="3520347" cy="299916"/>
              </a:xfrm>
            </p:grpSpPr>
            <p:sp>
              <p:nvSpPr>
                <p:cNvPr id="1800" name="Shape 1800"/>
                <p:cNvSpPr/>
                <p:nvPr/>
              </p:nvSpPr>
              <p:spPr>
                <a:xfrm>
                  <a:off x="4422332" y="5011505"/>
                  <a:ext cx="3520347" cy="299916"/>
                </a:xfrm>
                <a:prstGeom prst="rect">
                  <a:avLst/>
                </a:prstGeom>
                <a:solidFill>
                  <a:srgbClr val="D0CECE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1" name="Shape 1801"/>
                <p:cNvSpPr txBox="1"/>
                <p:nvPr/>
              </p:nvSpPr>
              <p:spPr>
                <a:xfrm>
                  <a:off x="5023189" y="5027910"/>
                  <a:ext cx="1588895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부대 영주 닉네임</a:t>
                  </a:r>
                </a:p>
              </p:txBody>
            </p:sp>
            <p:sp>
              <p:nvSpPr>
                <p:cNvPr id="1802" name="Shape 1802"/>
                <p:cNvSpPr txBox="1"/>
                <p:nvPr/>
              </p:nvSpPr>
              <p:spPr>
                <a:xfrm>
                  <a:off x="6049314" y="5037473"/>
                  <a:ext cx="93606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 99</a:t>
                  </a:r>
                </a:p>
              </p:txBody>
            </p:sp>
          </p:grpSp>
          <p:grpSp>
            <p:nvGrpSpPr>
              <p:cNvPr id="1803" name="Shape 1803"/>
              <p:cNvGrpSpPr/>
              <p:nvPr/>
            </p:nvGrpSpPr>
            <p:grpSpPr>
              <a:xfrm>
                <a:off x="4445985" y="1601850"/>
                <a:ext cx="3546236" cy="1427007"/>
                <a:chOff x="4445742" y="4146055"/>
                <a:chExt cx="3546236" cy="1427007"/>
              </a:xfrm>
            </p:grpSpPr>
            <p:sp>
              <p:nvSpPr>
                <p:cNvPr id="1804" name="Shape 1804"/>
                <p:cNvSpPr/>
                <p:nvPr/>
              </p:nvSpPr>
              <p:spPr>
                <a:xfrm>
                  <a:off x="4445742" y="4146055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5" name="Shape 1805"/>
                <p:cNvSpPr txBox="1"/>
                <p:nvPr/>
              </p:nvSpPr>
              <p:spPr>
                <a:xfrm>
                  <a:off x="4977726" y="4239132"/>
                  <a:ext cx="968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기병</a:t>
                  </a:r>
                </a:p>
              </p:txBody>
            </p:sp>
            <p:sp>
              <p:nvSpPr>
                <p:cNvPr id="1806" name="Shape 1806"/>
                <p:cNvSpPr txBox="1"/>
                <p:nvPr/>
              </p:nvSpPr>
              <p:spPr>
                <a:xfrm>
                  <a:off x="7174499" y="423914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807" name="Shape 1807"/>
                <p:cNvSpPr/>
                <p:nvPr/>
              </p:nvSpPr>
              <p:spPr>
                <a:xfrm>
                  <a:off x="4451296" y="462471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8" name="Shape 1808"/>
                <p:cNvSpPr txBox="1"/>
                <p:nvPr/>
              </p:nvSpPr>
              <p:spPr>
                <a:xfrm>
                  <a:off x="4984698" y="4717792"/>
                  <a:ext cx="11376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중세 석궁병</a:t>
                  </a:r>
                </a:p>
              </p:txBody>
            </p:sp>
            <p:sp>
              <p:nvSpPr>
                <p:cNvPr id="1809" name="Shape 1809"/>
                <p:cNvSpPr txBox="1"/>
                <p:nvPr/>
              </p:nvSpPr>
              <p:spPr>
                <a:xfrm>
                  <a:off x="7180053" y="471780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  <p:sp>
              <p:nvSpPr>
                <p:cNvPr id="1810" name="Shape 1810"/>
                <p:cNvSpPr/>
                <p:nvPr/>
              </p:nvSpPr>
              <p:spPr>
                <a:xfrm>
                  <a:off x="4458192" y="5128976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1" name="Shape 1811"/>
                <p:cNvSpPr txBox="1"/>
                <p:nvPr/>
              </p:nvSpPr>
              <p:spPr>
                <a:xfrm>
                  <a:off x="4993357" y="5222053"/>
                  <a:ext cx="1475699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르네상스 용기병</a:t>
                  </a:r>
                </a:p>
              </p:txBody>
            </p:sp>
            <p:sp>
              <p:nvSpPr>
                <p:cNvPr id="1812" name="Shape 1812"/>
                <p:cNvSpPr txBox="1"/>
                <p:nvPr/>
              </p:nvSpPr>
              <p:spPr>
                <a:xfrm>
                  <a:off x="7186949" y="5222062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</p:grpSp>
        </p:grpSp>
        <p:grpSp>
          <p:nvGrpSpPr>
            <p:cNvPr id="1813" name="Shape 1813"/>
            <p:cNvGrpSpPr/>
            <p:nvPr/>
          </p:nvGrpSpPr>
          <p:grpSpPr>
            <a:xfrm>
              <a:off x="4415846" y="4935442"/>
              <a:ext cx="3564354" cy="775593"/>
              <a:chOff x="4415417" y="1270342"/>
              <a:chExt cx="3564354" cy="775593"/>
            </a:xfrm>
          </p:grpSpPr>
          <p:grpSp>
            <p:nvGrpSpPr>
              <p:cNvPr id="1814" name="Shape 1814"/>
              <p:cNvGrpSpPr/>
              <p:nvPr/>
            </p:nvGrpSpPr>
            <p:grpSpPr>
              <a:xfrm>
                <a:off x="4415417" y="1270342"/>
                <a:ext cx="3520347" cy="299916"/>
                <a:chOff x="4422332" y="5011505"/>
                <a:chExt cx="3520347" cy="299916"/>
              </a:xfrm>
            </p:grpSpPr>
            <p:sp>
              <p:nvSpPr>
                <p:cNvPr id="1815" name="Shape 1815"/>
                <p:cNvSpPr/>
                <p:nvPr/>
              </p:nvSpPr>
              <p:spPr>
                <a:xfrm>
                  <a:off x="4422332" y="5011505"/>
                  <a:ext cx="3520347" cy="299916"/>
                </a:xfrm>
                <a:prstGeom prst="rect">
                  <a:avLst/>
                </a:prstGeom>
                <a:solidFill>
                  <a:srgbClr val="D0CECE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6" name="Shape 1816"/>
                <p:cNvSpPr txBox="1"/>
                <p:nvPr/>
              </p:nvSpPr>
              <p:spPr>
                <a:xfrm>
                  <a:off x="5023189" y="5027910"/>
                  <a:ext cx="1588895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지원 부대 영주 닉네임</a:t>
                  </a:r>
                </a:p>
              </p:txBody>
            </p:sp>
            <p:sp>
              <p:nvSpPr>
                <p:cNvPr id="1817" name="Shape 1817"/>
                <p:cNvSpPr txBox="1"/>
                <p:nvPr/>
              </p:nvSpPr>
              <p:spPr>
                <a:xfrm>
                  <a:off x="6049314" y="5037473"/>
                  <a:ext cx="936064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LV 99</a:t>
                  </a:r>
                </a:p>
              </p:txBody>
            </p:sp>
          </p:grpSp>
          <p:grpSp>
            <p:nvGrpSpPr>
              <p:cNvPr id="1818" name="Shape 1818"/>
              <p:cNvGrpSpPr/>
              <p:nvPr/>
            </p:nvGrpSpPr>
            <p:grpSpPr>
              <a:xfrm>
                <a:off x="4445985" y="1601850"/>
                <a:ext cx="3533786" cy="444086"/>
                <a:chOff x="4445742" y="4146055"/>
                <a:chExt cx="3533786" cy="444086"/>
              </a:xfrm>
            </p:grpSpPr>
            <p:sp>
              <p:nvSpPr>
                <p:cNvPr id="1819" name="Shape 1819"/>
                <p:cNvSpPr/>
                <p:nvPr/>
              </p:nvSpPr>
              <p:spPr>
                <a:xfrm>
                  <a:off x="4445742" y="4146055"/>
                  <a:ext cx="455888" cy="444086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0" name="Shape 1820"/>
                <p:cNvSpPr txBox="1"/>
                <p:nvPr/>
              </p:nvSpPr>
              <p:spPr>
                <a:xfrm>
                  <a:off x="4977726" y="4239132"/>
                  <a:ext cx="1475699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르네상스 용기병</a:t>
                  </a:r>
                </a:p>
              </p:txBody>
            </p:sp>
            <p:sp>
              <p:nvSpPr>
                <p:cNvPr id="1821" name="Shape 1821"/>
                <p:cNvSpPr txBox="1"/>
                <p:nvPr/>
              </p:nvSpPr>
              <p:spPr>
                <a:xfrm>
                  <a:off x="7174499" y="4239141"/>
                  <a:ext cx="805029" cy="2539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1" i="0" lang="en-US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9,999,999</a:t>
                  </a:r>
                </a:p>
              </p:txBody>
            </p:sp>
          </p:grpSp>
        </p:grpSp>
        <p:cxnSp>
          <p:nvCxnSpPr>
            <p:cNvPr id="1822" name="Shape 1822"/>
            <p:cNvCxnSpPr>
              <a:stCxn id="1771" idx="1"/>
            </p:cNvCxnSpPr>
            <p:nvPr/>
          </p:nvCxnSpPr>
          <p:spPr>
            <a:xfrm rot="10800000">
              <a:off x="7318978" y="1134207"/>
              <a:ext cx="1006800" cy="148500"/>
            </a:xfrm>
            <a:prstGeom prst="bentConnector3">
              <a:avLst>
                <a:gd fmla="val 36652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823" name="Shape 1823"/>
            <p:cNvCxnSpPr>
              <a:stCxn id="1772" idx="1"/>
            </p:cNvCxnSpPr>
            <p:nvPr/>
          </p:nvCxnSpPr>
          <p:spPr>
            <a:xfrm flipH="1">
              <a:off x="7845178" y="1683296"/>
              <a:ext cx="480600" cy="480600"/>
            </a:xfrm>
            <a:prstGeom prst="bentConnector3">
              <a:avLst>
                <a:gd fmla="val 70568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824" name="Shape 1824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825" name="Shape 1825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Shape 1827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8" name="Shape 1828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829" name="Shape 1829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834" name="Shape 1834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835" name="Shape 1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Shape 1836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Shape 1837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-버프 추가 정보 1</a:t>
            </a:r>
          </a:p>
        </p:txBody>
      </p:sp>
      <p:pic>
        <p:nvPicPr>
          <p:cNvPr id="1843" name="Shape 1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Shape 1844"/>
          <p:cNvSpPr txBox="1"/>
          <p:nvPr/>
        </p:nvSpPr>
        <p:spPr>
          <a:xfrm>
            <a:off x="8357059" y="1095103"/>
            <a:ext cx="3612257" cy="274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기술의 레벨에 따라 추가적으로 적이 받고 있는 병력에 대한 버프 정보를 확인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부대에 관련된 아래의 정보 리스트를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병력 수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적재량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속도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전환률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회복속도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78917" y="1271170"/>
            <a:ext cx="3731253" cy="2683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버프의 아이콘, 이름을 표기한다.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6" name="Shape 1846"/>
          <p:cNvCxnSpPr>
            <a:stCxn id="1845" idx="3"/>
          </p:cNvCxnSpPr>
          <p:nvPr/>
        </p:nvCxnSpPr>
        <p:spPr>
          <a:xfrm>
            <a:off x="3910170" y="1405358"/>
            <a:ext cx="623400" cy="4065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847" name="Shape 1847"/>
          <p:cNvGrpSpPr/>
          <p:nvPr/>
        </p:nvGrpSpPr>
        <p:grpSpPr>
          <a:xfrm>
            <a:off x="4433971" y="899698"/>
            <a:ext cx="4056278" cy="5223048"/>
            <a:chOff x="4409257" y="619612"/>
            <a:chExt cx="4056278" cy="5223048"/>
          </a:xfrm>
        </p:grpSpPr>
        <p:sp>
          <p:nvSpPr>
            <p:cNvPr id="1848" name="Shape 1848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Shape 1850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851" name="Shape 1851"/>
            <p:cNvSpPr txBox="1"/>
            <p:nvPr/>
          </p:nvSpPr>
          <p:spPr>
            <a:xfrm>
              <a:off x="6844335" y="692562"/>
              <a:ext cx="16212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3" name="Shape 1853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854" name="Shape 1854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Shape 1855"/>
              <p:cNvSpPr txBox="1"/>
              <p:nvPr/>
            </p:nvSpPr>
            <p:spPr>
              <a:xfrm>
                <a:off x="4445753" y="5037462"/>
                <a:ext cx="18858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적용 중인 버프 상태</a:t>
                </a:r>
              </a:p>
            </p:txBody>
          </p:sp>
        </p:grpSp>
        <p:grpSp>
          <p:nvGrpSpPr>
            <p:cNvPr id="1856" name="Shape 1856"/>
            <p:cNvGrpSpPr/>
            <p:nvPr/>
          </p:nvGrpSpPr>
          <p:grpSpPr>
            <a:xfrm>
              <a:off x="4508796" y="1405675"/>
              <a:ext cx="2171126" cy="881191"/>
              <a:chOff x="4508796" y="1405675"/>
              <a:chExt cx="2171126" cy="881191"/>
            </a:xfrm>
          </p:grpSpPr>
          <p:sp>
            <p:nvSpPr>
              <p:cNvPr id="1857" name="Shape 1857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Shape 1858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59" name="Shape 1859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Shape 1860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61" name="Shape 1861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Shape 1862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cxnSp>
          <p:nvCxnSpPr>
            <p:cNvPr id="1863" name="Shape 1863"/>
            <p:cNvCxnSpPr>
              <a:stCxn id="1844" idx="1"/>
            </p:cNvCxnSpPr>
            <p:nvPr/>
          </p:nvCxnSpPr>
          <p:spPr>
            <a:xfrm flipH="1">
              <a:off x="7784845" y="2188536"/>
              <a:ext cx="547500" cy="299100"/>
            </a:xfrm>
            <a:prstGeom prst="bentConnector3">
              <a:avLst>
                <a:gd fmla="val 68057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grpSp>
          <p:nvGrpSpPr>
            <p:cNvPr id="1864" name="Shape 1864"/>
            <p:cNvGrpSpPr/>
            <p:nvPr/>
          </p:nvGrpSpPr>
          <p:grpSpPr>
            <a:xfrm>
              <a:off x="4499471" y="2329291"/>
              <a:ext cx="2171126" cy="881191"/>
              <a:chOff x="4508796" y="1405675"/>
              <a:chExt cx="2171126" cy="881191"/>
            </a:xfrm>
          </p:grpSpPr>
          <p:sp>
            <p:nvSpPr>
              <p:cNvPr id="1865" name="Shape 1865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Shape 1866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67" name="Shape 186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Shape 186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69" name="Shape 1869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Shape 1870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grpSp>
          <p:nvGrpSpPr>
            <p:cNvPr id="1871" name="Shape 1871"/>
            <p:cNvGrpSpPr/>
            <p:nvPr/>
          </p:nvGrpSpPr>
          <p:grpSpPr>
            <a:xfrm>
              <a:off x="4499471" y="3278658"/>
              <a:ext cx="2171126" cy="881191"/>
              <a:chOff x="4508796" y="1405675"/>
              <a:chExt cx="2171126" cy="881191"/>
            </a:xfrm>
          </p:grpSpPr>
          <p:sp>
            <p:nvSpPr>
              <p:cNvPr id="1872" name="Shape 1872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Shape 1873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74" name="Shape 1874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Shape 1875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76" name="Shape 1876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Shape 1877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grpSp>
          <p:nvGrpSpPr>
            <p:cNvPr id="1878" name="Shape 1878"/>
            <p:cNvGrpSpPr/>
            <p:nvPr/>
          </p:nvGrpSpPr>
          <p:grpSpPr>
            <a:xfrm>
              <a:off x="4499471" y="4189916"/>
              <a:ext cx="2171126" cy="881191"/>
              <a:chOff x="4508796" y="1405675"/>
              <a:chExt cx="2171126" cy="881191"/>
            </a:xfrm>
          </p:grpSpPr>
          <p:sp>
            <p:nvSpPr>
              <p:cNvPr id="1879" name="Shape 1879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Shape 1880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81" name="Shape 1881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Shape 1882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83" name="Shape 1883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Shape 1884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  <p:grpSp>
          <p:nvGrpSpPr>
            <p:cNvPr id="1885" name="Shape 1885"/>
            <p:cNvGrpSpPr/>
            <p:nvPr/>
          </p:nvGrpSpPr>
          <p:grpSpPr>
            <a:xfrm>
              <a:off x="4508796" y="5101357"/>
              <a:ext cx="2171126" cy="565391"/>
              <a:chOff x="4508796" y="1405675"/>
              <a:chExt cx="2171126" cy="565391"/>
            </a:xfrm>
          </p:grpSpPr>
          <p:sp>
            <p:nvSpPr>
              <p:cNvPr id="1886" name="Shape 1886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Shape 1887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888" name="Shape 1888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Shape 1889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</p:grpSp>
      </p:grpSp>
      <p:grpSp>
        <p:nvGrpSpPr>
          <p:cNvPr id="1890" name="Shape 1890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1891" name="Shape 1891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Shape 1893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4" name="Shape 1894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895" name="Shape 1895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901" name="Shape 19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Shape 1902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Shape 1903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-버프 추가 정보 2</a:t>
            </a:r>
          </a:p>
        </p:txBody>
      </p:sp>
      <p:pic>
        <p:nvPicPr>
          <p:cNvPr id="1909" name="Shape 1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Shape 1910"/>
          <p:cNvSpPr txBox="1"/>
          <p:nvPr/>
        </p:nvSpPr>
        <p:spPr>
          <a:xfrm>
            <a:off x="8357059" y="1095103"/>
            <a:ext cx="3612257" cy="274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기술의 레벨에 따라 추가적으로 적이 받고 있는 병력에 대한 버프 정보를 확인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부대에 관련된 아래의 정보 리스트를 보여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전체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공격력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방어력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7종 병과 별 HP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병력 수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적재량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속도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전환률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회복속도</a:t>
            </a:r>
          </a:p>
        </p:txBody>
      </p:sp>
      <p:cxnSp>
        <p:nvCxnSpPr>
          <p:cNvPr id="1911" name="Shape 1911"/>
          <p:cNvCxnSpPr>
            <a:stCxn id="1910" idx="1"/>
          </p:cNvCxnSpPr>
          <p:nvPr/>
        </p:nvCxnSpPr>
        <p:spPr>
          <a:xfrm flipH="1">
            <a:off x="7834459" y="2468622"/>
            <a:ext cx="522600" cy="5793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12" name="Shape 1912"/>
          <p:cNvSpPr txBox="1"/>
          <p:nvPr/>
        </p:nvSpPr>
        <p:spPr>
          <a:xfrm>
            <a:off x="178917" y="1271170"/>
            <a:ext cx="3731253" cy="20074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버프의 아이콘, 이름, 적용되는 숫자를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아래의 리스트에서 적용 되는 옵션의 총합을 표기 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스킬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VIP효과(활성화 일 경우)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연맹/연합원 버프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기술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 건물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 특성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 건물 버프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3" name="Shape 1913"/>
          <p:cNvCxnSpPr>
            <a:stCxn id="1912" idx="3"/>
          </p:cNvCxnSpPr>
          <p:nvPr/>
        </p:nvCxnSpPr>
        <p:spPr>
          <a:xfrm flipH="1" rot="10800000">
            <a:off x="3910170" y="1811715"/>
            <a:ext cx="623400" cy="4632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914" name="Shape 1914"/>
          <p:cNvGrpSpPr/>
          <p:nvPr/>
        </p:nvGrpSpPr>
        <p:grpSpPr>
          <a:xfrm>
            <a:off x="4433971" y="899698"/>
            <a:ext cx="3722378" cy="5223048"/>
            <a:chOff x="4409257" y="619612"/>
            <a:chExt cx="3722378" cy="5223048"/>
          </a:xfrm>
        </p:grpSpPr>
        <p:sp>
          <p:nvSpPr>
            <p:cNvPr id="1915" name="Shape 1915"/>
            <p:cNvSpPr/>
            <p:nvPr/>
          </p:nvSpPr>
          <p:spPr>
            <a:xfrm>
              <a:off x="4409257" y="619612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4415419" y="65605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Shape 1917"/>
            <p:cNvSpPr txBox="1"/>
            <p:nvPr/>
          </p:nvSpPr>
          <p:spPr>
            <a:xfrm>
              <a:off x="4439521" y="654189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정찰 성공</a:t>
              </a:r>
            </a:p>
          </p:txBody>
        </p:sp>
        <p:sp>
          <p:nvSpPr>
            <p:cNvPr id="1918" name="Shape 1918"/>
            <p:cNvSpPr txBox="1"/>
            <p:nvPr/>
          </p:nvSpPr>
          <p:spPr>
            <a:xfrm>
              <a:off x="6844335" y="692562"/>
              <a:ext cx="12873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4415419" y="94267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0" name="Shape 1920"/>
            <p:cNvGrpSpPr/>
            <p:nvPr/>
          </p:nvGrpSpPr>
          <p:grpSpPr>
            <a:xfrm>
              <a:off x="4415417" y="971256"/>
              <a:ext cx="3520347" cy="299916"/>
              <a:chOff x="4422332" y="5011505"/>
              <a:chExt cx="3520347" cy="299916"/>
            </a:xfrm>
          </p:grpSpPr>
          <p:sp>
            <p:nvSpPr>
              <p:cNvPr id="1921" name="Shape 1921"/>
              <p:cNvSpPr/>
              <p:nvPr/>
            </p:nvSpPr>
            <p:spPr>
              <a:xfrm>
                <a:off x="4422332" y="5011505"/>
                <a:ext cx="3520347" cy="299916"/>
              </a:xfrm>
              <a:prstGeom prst="rect">
                <a:avLst/>
              </a:prstGeom>
              <a:solidFill>
                <a:srgbClr val="D0CECE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Shape 1922"/>
              <p:cNvSpPr txBox="1"/>
              <p:nvPr/>
            </p:nvSpPr>
            <p:spPr>
              <a:xfrm>
                <a:off x="4445753" y="5037462"/>
                <a:ext cx="18204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적용 중인 버프 상태</a:t>
                </a:r>
              </a:p>
            </p:txBody>
          </p:sp>
        </p:grpSp>
        <p:grpSp>
          <p:nvGrpSpPr>
            <p:cNvPr id="1923" name="Shape 1923"/>
            <p:cNvGrpSpPr/>
            <p:nvPr/>
          </p:nvGrpSpPr>
          <p:grpSpPr>
            <a:xfrm>
              <a:off x="4508796" y="1405675"/>
              <a:ext cx="3310201" cy="881191"/>
              <a:chOff x="4508796" y="1405675"/>
              <a:chExt cx="3310201" cy="881191"/>
            </a:xfrm>
          </p:grpSpPr>
          <p:sp>
            <p:nvSpPr>
              <p:cNvPr id="1924" name="Shape 192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Shape 192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26" name="Shape 192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27" name="Shape 192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Shape 192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29" name="Shape 192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30" name="Shape 193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Shape 193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32" name="Shape 193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33" name="Shape 1933"/>
            <p:cNvGrpSpPr/>
            <p:nvPr/>
          </p:nvGrpSpPr>
          <p:grpSpPr>
            <a:xfrm>
              <a:off x="4499471" y="2329291"/>
              <a:ext cx="3310201" cy="881191"/>
              <a:chOff x="4508796" y="1405675"/>
              <a:chExt cx="3310201" cy="881191"/>
            </a:xfrm>
          </p:grpSpPr>
          <p:sp>
            <p:nvSpPr>
              <p:cNvPr id="1934" name="Shape 193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Shape 193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36" name="Shape 193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37" name="Shape 193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Shape 193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39" name="Shape 193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40" name="Shape 194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Shape 194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42" name="Shape 194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43" name="Shape 1943"/>
            <p:cNvGrpSpPr/>
            <p:nvPr/>
          </p:nvGrpSpPr>
          <p:grpSpPr>
            <a:xfrm>
              <a:off x="4499471" y="3278658"/>
              <a:ext cx="3310201" cy="881191"/>
              <a:chOff x="4508796" y="1405675"/>
              <a:chExt cx="3310201" cy="881191"/>
            </a:xfrm>
          </p:grpSpPr>
          <p:sp>
            <p:nvSpPr>
              <p:cNvPr id="1944" name="Shape 194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Shape 194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46" name="Shape 194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47" name="Shape 194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Shape 194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49" name="Shape 194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50" name="Shape 195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Shape 195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52" name="Shape 195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53" name="Shape 1953"/>
            <p:cNvGrpSpPr/>
            <p:nvPr/>
          </p:nvGrpSpPr>
          <p:grpSpPr>
            <a:xfrm>
              <a:off x="4499471" y="4189916"/>
              <a:ext cx="3310201" cy="881191"/>
              <a:chOff x="4508796" y="1405675"/>
              <a:chExt cx="3310201" cy="881191"/>
            </a:xfrm>
          </p:grpSpPr>
          <p:sp>
            <p:nvSpPr>
              <p:cNvPr id="1954" name="Shape 195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Shape 195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56" name="Shape 195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57" name="Shape 195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Shape 195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59" name="Shape 195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60" name="Shape 1960"/>
              <p:cNvSpPr/>
              <p:nvPr/>
            </p:nvSpPr>
            <p:spPr>
              <a:xfrm>
                <a:off x="4508796" y="20329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Shape 1961"/>
              <p:cNvSpPr txBox="1"/>
              <p:nvPr/>
            </p:nvSpPr>
            <p:spPr>
              <a:xfrm>
                <a:off x="4712880" y="20329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62" name="Shape 1962"/>
              <p:cNvSpPr txBox="1"/>
              <p:nvPr/>
            </p:nvSpPr>
            <p:spPr>
              <a:xfrm>
                <a:off x="7183889" y="20329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  <p:grpSp>
          <p:nvGrpSpPr>
            <p:cNvPr id="1963" name="Shape 1963"/>
            <p:cNvGrpSpPr/>
            <p:nvPr/>
          </p:nvGrpSpPr>
          <p:grpSpPr>
            <a:xfrm>
              <a:off x="4508796" y="5101357"/>
              <a:ext cx="3310201" cy="565391"/>
              <a:chOff x="4508796" y="1405675"/>
              <a:chExt cx="3310201" cy="565391"/>
            </a:xfrm>
          </p:grpSpPr>
          <p:sp>
            <p:nvSpPr>
              <p:cNvPr id="1964" name="Shape 1964"/>
              <p:cNvSpPr/>
              <p:nvPr/>
            </p:nvSpPr>
            <p:spPr>
              <a:xfrm>
                <a:off x="4508796" y="1405675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Shape 1965"/>
              <p:cNvSpPr txBox="1"/>
              <p:nvPr/>
            </p:nvSpPr>
            <p:spPr>
              <a:xfrm>
                <a:off x="4703730" y="1405675"/>
                <a:ext cx="197619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66" name="Shape 1966"/>
              <p:cNvSpPr txBox="1"/>
              <p:nvPr/>
            </p:nvSpPr>
            <p:spPr>
              <a:xfrm>
                <a:off x="7174742" y="1405675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  <p:sp>
            <p:nvSpPr>
              <p:cNvPr id="1967" name="Shape 1967"/>
              <p:cNvSpPr/>
              <p:nvPr/>
            </p:nvSpPr>
            <p:spPr>
              <a:xfrm>
                <a:off x="4508796" y="1717150"/>
                <a:ext cx="251998" cy="251998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Shape 1968"/>
              <p:cNvSpPr txBox="1"/>
              <p:nvPr/>
            </p:nvSpPr>
            <p:spPr>
              <a:xfrm>
                <a:off x="4724619" y="1717150"/>
                <a:ext cx="194957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버프 이름123456789012345</a:t>
                </a:r>
              </a:p>
            </p:txBody>
          </p:sp>
          <p:sp>
            <p:nvSpPr>
              <p:cNvPr id="1969" name="Shape 1969"/>
              <p:cNvSpPr txBox="1"/>
              <p:nvPr/>
            </p:nvSpPr>
            <p:spPr>
              <a:xfrm>
                <a:off x="7183889" y="1717150"/>
                <a:ext cx="63510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+999%</a:t>
                </a:r>
              </a:p>
            </p:txBody>
          </p:sp>
        </p:grpSp>
      </p:grpSp>
      <p:sp>
        <p:nvSpPr>
          <p:cNvPr id="1970" name="Shape 1970"/>
          <p:cNvSpPr/>
          <p:nvPr/>
        </p:nvSpPr>
        <p:spPr>
          <a:xfrm>
            <a:off x="4437400" y="5858064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Shape 1971"/>
          <p:cNvSpPr/>
          <p:nvPr/>
        </p:nvSpPr>
        <p:spPr>
          <a:xfrm>
            <a:off x="4465612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Shape 1972"/>
          <p:cNvSpPr/>
          <p:nvPr/>
        </p:nvSpPr>
        <p:spPr>
          <a:xfrm rot="10800000">
            <a:off x="4551775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3" name="Shape 1973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1974" name="Shape 1974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980" name="Shape 19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Shape 1981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Shape 1982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 txBox="1"/>
          <p:nvPr/>
        </p:nvSpPr>
        <p:spPr>
          <a:xfrm>
            <a:off x="178917" y="229106"/>
            <a:ext cx="3497343" cy="6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-병력 세부 정보 추가</a:t>
            </a:r>
          </a:p>
        </p:txBody>
      </p:sp>
      <p:pic>
        <p:nvPicPr>
          <p:cNvPr id="1988" name="Shape 19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9" name="Shape 1989"/>
          <p:cNvCxnSpPr/>
          <p:nvPr/>
        </p:nvCxnSpPr>
        <p:spPr>
          <a:xfrm rot="5400000">
            <a:off x="7831474" y="4105489"/>
            <a:ext cx="705300" cy="3597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90" name="Shape 1990"/>
          <p:cNvSpPr txBox="1"/>
          <p:nvPr/>
        </p:nvSpPr>
        <p:spPr>
          <a:xfrm>
            <a:off x="8363974" y="4423971"/>
            <a:ext cx="3612257" cy="1347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방어 부대의 병종 별 병력 숫자를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병력 구성을 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관련 스킬이 오를 경우 지원 부대의 병종 별 병력 숫자를 볼 수 있다.</a:t>
            </a:r>
          </a:p>
        </p:txBody>
      </p:sp>
      <p:sp>
        <p:nvSpPr>
          <p:cNvPr id="1991" name="Shape 1991"/>
          <p:cNvSpPr/>
          <p:nvPr/>
        </p:nvSpPr>
        <p:spPr>
          <a:xfrm>
            <a:off x="4433971" y="891458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Shape 1992"/>
          <p:cNvSpPr/>
          <p:nvPr/>
        </p:nvSpPr>
        <p:spPr>
          <a:xfrm>
            <a:off x="4440132" y="927900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Shape 1993"/>
          <p:cNvSpPr txBox="1"/>
          <p:nvPr/>
        </p:nvSpPr>
        <p:spPr>
          <a:xfrm>
            <a:off x="4464235" y="926034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성공</a:t>
            </a:r>
          </a:p>
        </p:txBody>
      </p:sp>
      <p:sp>
        <p:nvSpPr>
          <p:cNvPr id="1994" name="Shape 1994"/>
          <p:cNvSpPr txBox="1"/>
          <p:nvPr/>
        </p:nvSpPr>
        <p:spPr>
          <a:xfrm>
            <a:off x="6869049" y="964404"/>
            <a:ext cx="11160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1995" name="Shape 1995"/>
          <p:cNvSpPr/>
          <p:nvPr/>
        </p:nvSpPr>
        <p:spPr>
          <a:xfrm>
            <a:off x="4440132" y="1214525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6" name="Shape 1996"/>
          <p:cNvGrpSpPr/>
          <p:nvPr/>
        </p:nvGrpSpPr>
        <p:grpSpPr>
          <a:xfrm>
            <a:off x="4447046" y="2257221"/>
            <a:ext cx="3520347" cy="299916"/>
            <a:chOff x="4422332" y="4685207"/>
            <a:chExt cx="3520347" cy="299916"/>
          </a:xfrm>
        </p:grpSpPr>
        <p:sp>
          <p:nvSpPr>
            <p:cNvPr id="1997" name="Shape 1997"/>
            <p:cNvSpPr/>
            <p:nvPr/>
          </p:nvSpPr>
          <p:spPr>
            <a:xfrm>
              <a:off x="4422332" y="4685207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Shape 1998"/>
            <p:cNvSpPr txBox="1"/>
            <p:nvPr/>
          </p:nvSpPr>
          <p:spPr>
            <a:xfrm>
              <a:off x="4445732" y="4711175"/>
              <a:ext cx="9755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방어 부대</a:t>
              </a:r>
            </a:p>
          </p:txBody>
        </p:sp>
        <p:sp>
          <p:nvSpPr>
            <p:cNvPr id="1999" name="Shape 1999"/>
            <p:cNvSpPr txBox="1"/>
            <p:nvPr/>
          </p:nvSpPr>
          <p:spPr>
            <a:xfrm>
              <a:off x="5638400" y="4701473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</p:grpSp>
      <p:grpSp>
        <p:nvGrpSpPr>
          <p:cNvPr id="2000" name="Shape 2000"/>
          <p:cNvGrpSpPr/>
          <p:nvPr/>
        </p:nvGrpSpPr>
        <p:grpSpPr>
          <a:xfrm>
            <a:off x="4447046" y="5871182"/>
            <a:ext cx="3520347" cy="299916"/>
            <a:chOff x="4422332" y="5011505"/>
            <a:chExt cx="3520347" cy="299916"/>
          </a:xfrm>
        </p:grpSpPr>
        <p:sp>
          <p:nvSpPr>
            <p:cNvPr id="2001" name="Shape 2001"/>
            <p:cNvSpPr/>
            <p:nvPr/>
          </p:nvSpPr>
          <p:spPr>
            <a:xfrm>
              <a:off x="4422332" y="5011505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Shape 2002"/>
            <p:cNvSpPr txBox="1"/>
            <p:nvPr/>
          </p:nvSpPr>
          <p:spPr>
            <a:xfrm>
              <a:off x="4445742" y="5037473"/>
              <a:ext cx="77136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부대</a:t>
              </a:r>
            </a:p>
          </p:txBody>
        </p:sp>
        <p:sp>
          <p:nvSpPr>
            <p:cNvPr id="2003" name="Shape 2003"/>
            <p:cNvSpPr txBox="1"/>
            <p:nvPr/>
          </p:nvSpPr>
          <p:spPr>
            <a:xfrm>
              <a:off x="5638400" y="5027769"/>
              <a:ext cx="2231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~999,999,999</a:t>
              </a:r>
            </a:p>
          </p:txBody>
        </p:sp>
      </p:grpSp>
      <p:grpSp>
        <p:nvGrpSpPr>
          <p:cNvPr id="2004" name="Shape 2004"/>
          <p:cNvGrpSpPr/>
          <p:nvPr/>
        </p:nvGrpSpPr>
        <p:grpSpPr>
          <a:xfrm>
            <a:off x="4453633" y="1256852"/>
            <a:ext cx="3628980" cy="913384"/>
            <a:chOff x="4428919" y="1647480"/>
            <a:chExt cx="3628980" cy="913384"/>
          </a:xfrm>
        </p:grpSpPr>
        <p:grpSp>
          <p:nvGrpSpPr>
            <p:cNvPr id="2005" name="Shape 2005"/>
            <p:cNvGrpSpPr/>
            <p:nvPr/>
          </p:nvGrpSpPr>
          <p:grpSpPr>
            <a:xfrm>
              <a:off x="4497108" y="1727272"/>
              <a:ext cx="719999" cy="725130"/>
              <a:chOff x="2382816" y="2270197"/>
              <a:chExt cx="719999" cy="725130"/>
            </a:xfrm>
          </p:grpSpPr>
          <p:sp>
            <p:nvSpPr>
              <p:cNvPr id="2006" name="Shape 2006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07" name="Shape 200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08" name="Shape 2008"/>
            <p:cNvSpPr txBox="1"/>
            <p:nvPr/>
          </p:nvSpPr>
          <p:spPr>
            <a:xfrm>
              <a:off x="5216369" y="1687466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2009" name="Shape 2009"/>
            <p:cNvSpPr txBox="1"/>
            <p:nvPr/>
          </p:nvSpPr>
          <p:spPr>
            <a:xfrm>
              <a:off x="5710169" y="187302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2010" name="Shape 2010"/>
            <p:cNvCxnSpPr/>
            <p:nvPr/>
          </p:nvCxnSpPr>
          <p:spPr>
            <a:xfrm>
              <a:off x="4428919" y="2530096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011" name="Shape 2011"/>
            <p:cNvCxnSpPr/>
            <p:nvPr/>
          </p:nvCxnSpPr>
          <p:spPr>
            <a:xfrm>
              <a:off x="4445742" y="1647480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012" name="Shape 2012"/>
            <p:cNvSpPr/>
            <p:nvPr/>
          </p:nvSpPr>
          <p:spPr>
            <a:xfrm>
              <a:off x="7335225" y="1726273"/>
              <a:ext cx="455888" cy="44408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Shape 2013"/>
            <p:cNvSpPr txBox="1"/>
            <p:nvPr/>
          </p:nvSpPr>
          <p:spPr>
            <a:xfrm>
              <a:off x="5454237" y="2299265"/>
              <a:ext cx="1486797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Renaissance Age</a:t>
              </a:r>
            </a:p>
          </p:txBody>
        </p:sp>
        <p:sp>
          <p:nvSpPr>
            <p:cNvPr id="2014" name="Shape 2014"/>
            <p:cNvSpPr txBox="1"/>
            <p:nvPr/>
          </p:nvSpPr>
          <p:spPr>
            <a:xfrm>
              <a:off x="7068500" y="2153850"/>
              <a:ext cx="989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Russia</a:t>
              </a:r>
            </a:p>
          </p:txBody>
        </p:sp>
        <p:sp>
          <p:nvSpPr>
            <p:cNvPr id="2015" name="Shape 2015"/>
            <p:cNvSpPr txBox="1"/>
            <p:nvPr/>
          </p:nvSpPr>
          <p:spPr>
            <a:xfrm>
              <a:off x="5711167" y="2077207"/>
              <a:ext cx="986166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 Lv : 99</a:t>
              </a:r>
            </a:p>
          </p:txBody>
        </p:sp>
      </p:grpSp>
      <p:sp>
        <p:nvSpPr>
          <p:cNvPr id="2016" name="Shape 2016"/>
          <p:cNvSpPr txBox="1"/>
          <p:nvPr/>
        </p:nvSpPr>
        <p:spPr>
          <a:xfrm>
            <a:off x="8363974" y="3544739"/>
            <a:ext cx="3612257" cy="775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정보를 볼 수 있는 경우 하단에 영역에 추가 정보를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정보는 하단의 정보 영역을 아래로 밀어내고 해당 영역에 표시 한다.</a:t>
            </a:r>
          </a:p>
        </p:txBody>
      </p:sp>
      <p:grpSp>
        <p:nvGrpSpPr>
          <p:cNvPr id="2017" name="Shape 2017"/>
          <p:cNvGrpSpPr/>
          <p:nvPr/>
        </p:nvGrpSpPr>
        <p:grpSpPr>
          <a:xfrm>
            <a:off x="4438057" y="260117"/>
            <a:ext cx="3520347" cy="644916"/>
            <a:chOff x="2337650" y="302215"/>
            <a:chExt cx="3520347" cy="644916"/>
          </a:xfrm>
        </p:grpSpPr>
        <p:sp>
          <p:nvSpPr>
            <p:cNvPr id="2018" name="Shape 2018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024" name="Shape 2024"/>
          <p:cNvSpPr/>
          <p:nvPr/>
        </p:nvSpPr>
        <p:spPr>
          <a:xfrm>
            <a:off x="4486242" y="259975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Shape 2025"/>
          <p:cNvSpPr txBox="1"/>
          <p:nvPr/>
        </p:nvSpPr>
        <p:spPr>
          <a:xfrm>
            <a:off x="4908389" y="2692841"/>
            <a:ext cx="101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기병</a:t>
            </a:r>
          </a:p>
        </p:txBody>
      </p:sp>
      <p:sp>
        <p:nvSpPr>
          <p:cNvPr id="2026" name="Shape 2026"/>
          <p:cNvSpPr txBox="1"/>
          <p:nvPr/>
        </p:nvSpPr>
        <p:spPr>
          <a:xfrm>
            <a:off x="7214999" y="269284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27" name="Shape 2027"/>
          <p:cNvSpPr/>
          <p:nvPr/>
        </p:nvSpPr>
        <p:spPr>
          <a:xfrm>
            <a:off x="4491796" y="307841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Shape 2028"/>
          <p:cNvSpPr txBox="1"/>
          <p:nvPr/>
        </p:nvSpPr>
        <p:spPr>
          <a:xfrm>
            <a:off x="4915703" y="3171500"/>
            <a:ext cx="101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보병</a:t>
            </a:r>
          </a:p>
        </p:txBody>
      </p:sp>
      <p:sp>
        <p:nvSpPr>
          <p:cNvPr id="2029" name="Shape 2029"/>
          <p:cNvSpPr txBox="1"/>
          <p:nvPr/>
        </p:nvSpPr>
        <p:spPr>
          <a:xfrm>
            <a:off x="7220553" y="317150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498692" y="3582678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Shape 2031"/>
          <p:cNvSpPr txBox="1"/>
          <p:nvPr/>
        </p:nvSpPr>
        <p:spPr>
          <a:xfrm>
            <a:off x="4924785" y="3675758"/>
            <a:ext cx="101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궁병</a:t>
            </a:r>
          </a:p>
        </p:txBody>
      </p:sp>
      <p:sp>
        <p:nvSpPr>
          <p:cNvPr id="2032" name="Shape 2032"/>
          <p:cNvSpPr txBox="1"/>
          <p:nvPr/>
        </p:nvSpPr>
        <p:spPr>
          <a:xfrm>
            <a:off x="7227449" y="3675764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3" name="Shape 2033"/>
          <p:cNvSpPr/>
          <p:nvPr/>
        </p:nvSpPr>
        <p:spPr>
          <a:xfrm>
            <a:off x="4505867" y="412625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Shape 2034"/>
          <p:cNvSpPr txBox="1"/>
          <p:nvPr/>
        </p:nvSpPr>
        <p:spPr>
          <a:xfrm>
            <a:off x="4934235" y="4219339"/>
            <a:ext cx="119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석궁병</a:t>
            </a:r>
          </a:p>
        </p:txBody>
      </p:sp>
      <p:sp>
        <p:nvSpPr>
          <p:cNvPr id="2035" name="Shape 2035"/>
          <p:cNvSpPr txBox="1"/>
          <p:nvPr/>
        </p:nvSpPr>
        <p:spPr>
          <a:xfrm>
            <a:off x="7234625" y="421934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6" name="Shape 2036"/>
          <p:cNvSpPr/>
          <p:nvPr/>
        </p:nvSpPr>
        <p:spPr>
          <a:xfrm>
            <a:off x="4511421" y="4604917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Shape 2037"/>
          <p:cNvSpPr txBox="1"/>
          <p:nvPr/>
        </p:nvSpPr>
        <p:spPr>
          <a:xfrm>
            <a:off x="4941551" y="4698000"/>
            <a:ext cx="119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중세 궁기병</a:t>
            </a:r>
          </a:p>
        </p:txBody>
      </p:sp>
      <p:sp>
        <p:nvSpPr>
          <p:cNvPr id="2038" name="Shape 2038"/>
          <p:cNvSpPr txBox="1"/>
          <p:nvPr/>
        </p:nvSpPr>
        <p:spPr>
          <a:xfrm>
            <a:off x="7240178" y="4698003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39" name="Shape 2039"/>
          <p:cNvSpPr/>
          <p:nvPr/>
        </p:nvSpPr>
        <p:spPr>
          <a:xfrm>
            <a:off x="4518317" y="5109178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Shape 2040"/>
          <p:cNvSpPr txBox="1"/>
          <p:nvPr/>
        </p:nvSpPr>
        <p:spPr>
          <a:xfrm>
            <a:off x="4950632" y="5202258"/>
            <a:ext cx="1547999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르네상스 창기병</a:t>
            </a:r>
          </a:p>
        </p:txBody>
      </p:sp>
      <p:sp>
        <p:nvSpPr>
          <p:cNvPr id="2041" name="Shape 2041"/>
          <p:cNvSpPr txBox="1"/>
          <p:nvPr/>
        </p:nvSpPr>
        <p:spPr>
          <a:xfrm>
            <a:off x="7247075" y="5202264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2042" name="Shape 2042"/>
          <p:cNvSpPr/>
          <p:nvPr/>
        </p:nvSpPr>
        <p:spPr>
          <a:xfrm>
            <a:off x="4539728" y="5611496"/>
            <a:ext cx="455888" cy="44408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Shape 2043"/>
          <p:cNvSpPr txBox="1"/>
          <p:nvPr/>
        </p:nvSpPr>
        <p:spPr>
          <a:xfrm>
            <a:off x="4978828" y="5704578"/>
            <a:ext cx="172529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르네상스 중갑보병</a:t>
            </a:r>
          </a:p>
        </p:txBody>
      </p:sp>
      <p:sp>
        <p:nvSpPr>
          <p:cNvPr id="2044" name="Shape 2044"/>
          <p:cNvSpPr txBox="1"/>
          <p:nvPr/>
        </p:nvSpPr>
        <p:spPr>
          <a:xfrm>
            <a:off x="7268485" y="5704582"/>
            <a:ext cx="80502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grpSp>
        <p:nvGrpSpPr>
          <p:cNvPr id="2045" name="Shape 2045"/>
          <p:cNvGrpSpPr/>
          <p:nvPr/>
        </p:nvGrpSpPr>
        <p:grpSpPr>
          <a:xfrm>
            <a:off x="4420924" y="5858064"/>
            <a:ext cx="3533699" cy="636649"/>
            <a:chOff x="4437400" y="5858064"/>
            <a:chExt cx="3533699" cy="636649"/>
          </a:xfrm>
        </p:grpSpPr>
        <p:sp>
          <p:nvSpPr>
            <p:cNvPr id="2046" name="Shape 2046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9" name="Shape 20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Shape 2051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Shape 2052"/>
          <p:cNvSpPr/>
          <p:nvPr/>
        </p:nvSpPr>
        <p:spPr>
          <a:xfrm>
            <a:off x="4412394" y="4506755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36104" y="365760"/>
            <a:ext cx="1537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573770" y="874725"/>
            <a:ext cx="7997699" cy="2677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메일의 대상 : 같은 대륙에 존재하는 내가 차단하지 않은 모든 유저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연맹/연합의 구성원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내의 친구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상세보기에 접근 할 수 있는 같은 대륙의 유저(채팅창, 필드의 유저성)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메일의 기능.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다양한 기능을 가진다.(하단 페이지에 상세 설명)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메일은 삭제 / 삭제보호를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종류에 따라 자동으로 분류된다.(하단 페이지에 상세 설명)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1000자까지 작성하여 발송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메일의 저장기간은 메일의 종류에 따라 다르다.(하단 페이지 참조)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작성시 필터링데이터에 포함된 단어는 사용이 불가능 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불가 단어 필터링은 전송시 체크한다.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정찰 실패 보고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2059" name="Shape 2059"/>
          <p:cNvCxnSpPr>
            <a:stCxn id="2058" idx="3"/>
          </p:cNvCxnSpPr>
          <p:nvPr/>
        </p:nvCxnSpPr>
        <p:spPr>
          <a:xfrm>
            <a:off x="3928749" y="1134821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060" name="Shape 20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Shape 2061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062" name="Shape 2062"/>
          <p:cNvSpPr/>
          <p:nvPr/>
        </p:nvSpPr>
        <p:spPr>
          <a:xfrm>
            <a:off x="4433971" y="85850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Shape 2063"/>
          <p:cNvSpPr/>
          <p:nvPr/>
        </p:nvSpPr>
        <p:spPr>
          <a:xfrm>
            <a:off x="4440132" y="89494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Shape 2064"/>
          <p:cNvSpPr txBox="1"/>
          <p:nvPr/>
        </p:nvSpPr>
        <p:spPr>
          <a:xfrm>
            <a:off x="4464235" y="893083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실패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6869049" y="931449"/>
            <a:ext cx="14613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066" name="Shape 2066"/>
          <p:cNvSpPr/>
          <p:nvPr/>
        </p:nvSpPr>
        <p:spPr>
          <a:xfrm>
            <a:off x="4440132" y="1181574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Shape 2067"/>
          <p:cNvSpPr txBox="1"/>
          <p:nvPr/>
        </p:nvSpPr>
        <p:spPr>
          <a:xfrm>
            <a:off x="4730053" y="1995527"/>
            <a:ext cx="30679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(영주 닉네임)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님을 정찰 하였으나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정찰보호 아이템을 사용 하여 정찰에 실패 하였습니다.</a:t>
            </a:r>
          </a:p>
        </p:txBody>
      </p:sp>
      <p:cxnSp>
        <p:nvCxnSpPr>
          <p:cNvPr id="2068" name="Shape 2068"/>
          <p:cNvCxnSpPr/>
          <p:nvPr/>
        </p:nvCxnSpPr>
        <p:spPr>
          <a:xfrm>
            <a:off x="4453632" y="2731660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69" name="Shape 2069"/>
          <p:cNvCxnSpPr/>
          <p:nvPr/>
        </p:nvCxnSpPr>
        <p:spPr>
          <a:xfrm>
            <a:off x="4470455" y="1886375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70" name="Shape 2070"/>
          <p:cNvSpPr txBox="1"/>
          <p:nvPr/>
        </p:nvSpPr>
        <p:spPr>
          <a:xfrm>
            <a:off x="5673414" y="1350424"/>
            <a:ext cx="2147399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071" name="Shape 2071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072" name="Shape 2072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2073" name="Shape 2073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Shape 2075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6" name="Shape 2076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2077" name="Shape 2077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083" name="Shape 20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Shape 208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Shape 208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 txBox="1"/>
          <p:nvPr/>
        </p:nvSpPr>
        <p:spPr>
          <a:xfrm>
            <a:off x="178917" y="229106"/>
            <a:ext cx="2912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정찰 당한 경우 보고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pic>
        <p:nvPicPr>
          <p:cNvPr id="2092" name="Shape 2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Shape 2093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094" name="Shape 2094"/>
          <p:cNvSpPr/>
          <p:nvPr/>
        </p:nvSpPr>
        <p:spPr>
          <a:xfrm>
            <a:off x="4433971" y="85850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Shape 2095"/>
          <p:cNvSpPr/>
          <p:nvPr/>
        </p:nvSpPr>
        <p:spPr>
          <a:xfrm>
            <a:off x="4440132" y="89494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Shape 2096"/>
          <p:cNvSpPr txBox="1"/>
          <p:nvPr/>
        </p:nvSpPr>
        <p:spPr>
          <a:xfrm>
            <a:off x="4464235" y="893083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보고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6869049" y="931449"/>
            <a:ext cx="14613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098" name="Shape 2098"/>
          <p:cNvSpPr/>
          <p:nvPr/>
        </p:nvSpPr>
        <p:spPr>
          <a:xfrm>
            <a:off x="4440132" y="1181574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Shape 2099"/>
          <p:cNvSpPr txBox="1"/>
          <p:nvPr/>
        </p:nvSpPr>
        <p:spPr>
          <a:xfrm>
            <a:off x="4681567" y="2170398"/>
            <a:ext cx="30679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(영주 닉네임)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님이 영주님을 정찰 하였습니다.</a:t>
            </a:r>
          </a:p>
        </p:txBody>
      </p:sp>
      <p:cxnSp>
        <p:nvCxnSpPr>
          <p:cNvPr id="2100" name="Shape 2100"/>
          <p:cNvCxnSpPr/>
          <p:nvPr/>
        </p:nvCxnSpPr>
        <p:spPr>
          <a:xfrm>
            <a:off x="4453632" y="2731660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01" name="Shape 2101"/>
          <p:cNvCxnSpPr/>
          <p:nvPr/>
        </p:nvCxnSpPr>
        <p:spPr>
          <a:xfrm>
            <a:off x="4470455" y="1886375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02" name="Shape 2102"/>
          <p:cNvSpPr txBox="1"/>
          <p:nvPr/>
        </p:nvSpPr>
        <p:spPr>
          <a:xfrm>
            <a:off x="5673414" y="1350424"/>
            <a:ext cx="2147399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103" name="Shape 2103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104" name="Shape 2104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2105" name="Shape 2105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Shape 2107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8" name="Shape 2108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2109" name="Shape 2109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115" name="Shape 2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Shape 2116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Shape 2117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Shape 2118"/>
          <p:cNvSpPr txBox="1"/>
          <p:nvPr/>
        </p:nvSpPr>
        <p:spPr>
          <a:xfrm>
            <a:off x="8192885" y="518339"/>
            <a:ext cx="3612257" cy="517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적의 정찰이 성에 도착한 시간에 정찰 당한 보고를 알려 준다.</a:t>
            </a:r>
          </a:p>
        </p:txBody>
      </p:sp>
      <p:cxnSp>
        <p:nvCxnSpPr>
          <p:cNvPr id="2119" name="Shape 2119"/>
          <p:cNvCxnSpPr/>
          <p:nvPr/>
        </p:nvCxnSpPr>
        <p:spPr>
          <a:xfrm>
            <a:off x="3928750" y="1134820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20" name="Shape 2120"/>
          <p:cNvCxnSpPr>
            <a:endCxn id="2118" idx="1"/>
          </p:cNvCxnSpPr>
          <p:nvPr/>
        </p:nvCxnSpPr>
        <p:spPr>
          <a:xfrm flipH="1" rot="10800000">
            <a:off x="7846985" y="777330"/>
            <a:ext cx="345900" cy="2637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21" name="Shape 2121"/>
          <p:cNvSpPr txBox="1"/>
          <p:nvPr/>
        </p:nvSpPr>
        <p:spPr>
          <a:xfrm>
            <a:off x="8201914" y="1927039"/>
            <a:ext cx="3612257" cy="517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정찰한 영주의 닉네임을 보여 준다.</a:t>
            </a:r>
          </a:p>
        </p:txBody>
      </p:sp>
      <p:cxnSp>
        <p:nvCxnSpPr>
          <p:cNvPr id="2122" name="Shape 2122"/>
          <p:cNvCxnSpPr>
            <a:stCxn id="2099" idx="3"/>
            <a:endCxn id="2121" idx="1"/>
          </p:cNvCxnSpPr>
          <p:nvPr/>
        </p:nvCxnSpPr>
        <p:spPr>
          <a:xfrm flipH="1" rot="10800000">
            <a:off x="7749509" y="2186002"/>
            <a:ext cx="452400" cy="115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 txBox="1"/>
          <p:nvPr/>
        </p:nvSpPr>
        <p:spPr>
          <a:xfrm>
            <a:off x="178917" y="229106"/>
            <a:ext cx="3501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보호 중 정찰 당한 경우 보고</a:t>
            </a:r>
          </a:p>
        </p:txBody>
      </p:sp>
      <p:sp>
        <p:nvSpPr>
          <p:cNvPr id="2128" name="Shape 2128"/>
          <p:cNvSpPr txBox="1"/>
          <p:nvPr/>
        </p:nvSpPr>
        <p:spPr>
          <a:xfrm>
            <a:off x="316491" y="935366"/>
            <a:ext cx="3612257" cy="3989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2129" name="Shape 2129"/>
          <p:cNvCxnSpPr>
            <a:stCxn id="2128" idx="3"/>
          </p:cNvCxnSpPr>
          <p:nvPr/>
        </p:nvCxnSpPr>
        <p:spPr>
          <a:xfrm>
            <a:off x="3928749" y="1134821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30" name="Shape 2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Shape 2131"/>
          <p:cNvSpPr/>
          <p:nvPr/>
        </p:nvSpPr>
        <p:spPr>
          <a:xfrm>
            <a:off x="7141325" y="60898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132" name="Shape 2132"/>
          <p:cNvSpPr/>
          <p:nvPr/>
        </p:nvSpPr>
        <p:spPr>
          <a:xfrm>
            <a:off x="4433971" y="85850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Shape 2133"/>
          <p:cNvSpPr/>
          <p:nvPr/>
        </p:nvSpPr>
        <p:spPr>
          <a:xfrm>
            <a:off x="4440132" y="894949"/>
            <a:ext cx="3520347" cy="299916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Shape 2134"/>
          <p:cNvSpPr txBox="1"/>
          <p:nvPr/>
        </p:nvSpPr>
        <p:spPr>
          <a:xfrm>
            <a:off x="4464235" y="893083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Shape 2135"/>
          <p:cNvSpPr txBox="1"/>
          <p:nvPr/>
        </p:nvSpPr>
        <p:spPr>
          <a:xfrm>
            <a:off x="6869049" y="931449"/>
            <a:ext cx="1461300" cy="2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136" name="Shape 2136"/>
          <p:cNvSpPr/>
          <p:nvPr/>
        </p:nvSpPr>
        <p:spPr>
          <a:xfrm>
            <a:off x="4440132" y="1181574"/>
            <a:ext cx="3520347" cy="489133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4681567" y="2031056"/>
            <a:ext cx="30679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(영주 닉네임)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님이 영주님을 정찰 하였지만 정찰 보호 상태로 인해 상대방이 정찰에 실패 하였습니다.</a:t>
            </a:r>
          </a:p>
        </p:txBody>
      </p:sp>
      <p:cxnSp>
        <p:nvCxnSpPr>
          <p:cNvPr id="2138" name="Shape 2138"/>
          <p:cNvCxnSpPr/>
          <p:nvPr/>
        </p:nvCxnSpPr>
        <p:spPr>
          <a:xfrm>
            <a:off x="4453632" y="2731660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39" name="Shape 2139"/>
          <p:cNvCxnSpPr/>
          <p:nvPr/>
        </p:nvCxnSpPr>
        <p:spPr>
          <a:xfrm>
            <a:off x="4470455" y="1886375"/>
            <a:ext cx="344696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40" name="Shape 2140"/>
          <p:cNvSpPr txBox="1"/>
          <p:nvPr/>
        </p:nvSpPr>
        <p:spPr>
          <a:xfrm>
            <a:off x="5673414" y="1350424"/>
            <a:ext cx="2147399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141" name="Shape 2141"/>
          <p:cNvSpPr/>
          <p:nvPr/>
        </p:nvSpPr>
        <p:spPr>
          <a:xfrm>
            <a:off x="4438039" y="4525182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2142" name="Shape 2142"/>
          <p:cNvGrpSpPr/>
          <p:nvPr/>
        </p:nvGrpSpPr>
        <p:grpSpPr>
          <a:xfrm>
            <a:off x="4437400" y="5858064"/>
            <a:ext cx="3533699" cy="636649"/>
            <a:chOff x="4437400" y="5858064"/>
            <a:chExt cx="3533699" cy="636649"/>
          </a:xfrm>
        </p:grpSpPr>
        <p:sp>
          <p:nvSpPr>
            <p:cNvPr id="2143" name="Shape 2143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6" name="Shape 2146"/>
          <p:cNvGrpSpPr/>
          <p:nvPr/>
        </p:nvGrpSpPr>
        <p:grpSpPr>
          <a:xfrm>
            <a:off x="4438057" y="210689"/>
            <a:ext cx="3520347" cy="644916"/>
            <a:chOff x="2337650" y="302215"/>
            <a:chExt cx="3520347" cy="644916"/>
          </a:xfrm>
        </p:grpSpPr>
        <p:sp>
          <p:nvSpPr>
            <p:cNvPr id="2147" name="Shape 2147"/>
            <p:cNvSpPr/>
            <p:nvPr/>
          </p:nvSpPr>
          <p:spPr>
            <a:xfrm>
              <a:off x="4768089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3968917" y="351210"/>
              <a:ext cx="831672" cy="27373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3166225" y="315367"/>
              <a:ext cx="831672" cy="309573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3845505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153" name="Shape 2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Shape 2154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Shape 2155"/>
          <p:cNvSpPr/>
          <p:nvPr/>
        </p:nvSpPr>
        <p:spPr>
          <a:xfrm>
            <a:off x="7474003" y="6024878"/>
            <a:ext cx="373015" cy="3429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Shape 2156"/>
          <p:cNvSpPr txBox="1"/>
          <p:nvPr/>
        </p:nvSpPr>
        <p:spPr>
          <a:xfrm>
            <a:off x="4488337" y="923812"/>
            <a:ext cx="13324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보고</a:t>
            </a:r>
          </a:p>
        </p:txBody>
      </p:sp>
      <p:sp>
        <p:nvSpPr>
          <p:cNvPr id="2157" name="Shape 2157"/>
          <p:cNvSpPr txBox="1"/>
          <p:nvPr/>
        </p:nvSpPr>
        <p:spPr>
          <a:xfrm>
            <a:off x="8201914" y="1927039"/>
            <a:ext cx="3612257" cy="517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자신이 정찰 보호 중인 상태에서 정찰 당한 경우</a:t>
            </a:r>
          </a:p>
        </p:txBody>
      </p:sp>
      <p:cxnSp>
        <p:nvCxnSpPr>
          <p:cNvPr id="2158" name="Shape 2158"/>
          <p:cNvCxnSpPr>
            <a:endCxn id="2157" idx="1"/>
          </p:cNvCxnSpPr>
          <p:nvPr/>
        </p:nvCxnSpPr>
        <p:spPr>
          <a:xfrm flipH="1" rot="10800000">
            <a:off x="7749514" y="2186030"/>
            <a:ext cx="452400" cy="11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Shape 2163"/>
          <p:cNvSpPr txBox="1"/>
          <p:nvPr/>
        </p:nvSpPr>
        <p:spPr>
          <a:xfrm>
            <a:off x="178918" y="229106"/>
            <a:ext cx="21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</a:rPr>
              <a:t>유적 탐사 보고</a:t>
            </a:r>
          </a:p>
        </p:txBody>
      </p:sp>
      <p:sp>
        <p:nvSpPr>
          <p:cNvPr id="2164" name="Shape 2164"/>
          <p:cNvSpPr txBox="1"/>
          <p:nvPr/>
        </p:nvSpPr>
        <p:spPr>
          <a:xfrm>
            <a:off x="8497025" y="250631"/>
            <a:ext cx="36123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2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분류를 표시 한다.</a:t>
            </a:r>
          </a:p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탐사 복귀 시간을 표기한다.</a:t>
            </a:r>
          </a:p>
        </p:txBody>
      </p:sp>
      <p:sp>
        <p:nvSpPr>
          <p:cNvPr id="2165" name="Shape 2165"/>
          <p:cNvSpPr txBox="1"/>
          <p:nvPr/>
        </p:nvSpPr>
        <p:spPr>
          <a:xfrm>
            <a:off x="8497025" y="1296175"/>
            <a:ext cx="3612300" cy="1013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20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탐사한 유적의 좌표를 표기한다. (터치 시 해당 좌표로 뷰포트 전환)</a:t>
            </a:r>
          </a:p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총 탐사 시간을 시 : 분 : 초 단위로 표기한다.(행군시간은 포함하지 않는다.)</a:t>
            </a:r>
          </a:p>
        </p:txBody>
      </p:sp>
      <p:sp>
        <p:nvSpPr>
          <p:cNvPr id="2166" name="Shape 2166"/>
          <p:cNvSpPr txBox="1"/>
          <p:nvPr/>
        </p:nvSpPr>
        <p:spPr>
          <a:xfrm>
            <a:off x="316491" y="935366"/>
            <a:ext cx="3612300" cy="39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2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일러스트가 표시되는 영역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2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고정된 상태로 변경되지 않는다.</a:t>
            </a:r>
          </a:p>
        </p:txBody>
      </p:sp>
      <p:cxnSp>
        <p:nvCxnSpPr>
          <p:cNvPr id="2167" name="Shape 2167"/>
          <p:cNvCxnSpPr>
            <a:stCxn id="2164" idx="1"/>
          </p:cNvCxnSpPr>
          <p:nvPr/>
        </p:nvCxnSpPr>
        <p:spPr>
          <a:xfrm flipH="1">
            <a:off x="7870025" y="494381"/>
            <a:ext cx="627000" cy="622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68" name="Shape 2168"/>
          <p:cNvCxnSpPr>
            <a:stCxn id="2166" idx="3"/>
          </p:cNvCxnSpPr>
          <p:nvPr/>
        </p:nvCxnSpPr>
        <p:spPr>
          <a:xfrm>
            <a:off x="3928791" y="1134866"/>
            <a:ext cx="895200" cy="199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69" name="Shape 2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748" y="259200"/>
            <a:ext cx="3530999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Shape 2170"/>
          <p:cNvSpPr/>
          <p:nvPr/>
        </p:nvSpPr>
        <p:spPr>
          <a:xfrm>
            <a:off x="7141325" y="6089846"/>
            <a:ext cx="53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cxnSp>
        <p:nvCxnSpPr>
          <p:cNvPr id="2171" name="Shape 2171"/>
          <p:cNvCxnSpPr>
            <a:endCxn id="2165" idx="1"/>
          </p:cNvCxnSpPr>
          <p:nvPr/>
        </p:nvCxnSpPr>
        <p:spPr>
          <a:xfrm flipH="1" rot="10800000">
            <a:off x="7677125" y="1802875"/>
            <a:ext cx="819900" cy="24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172" name="Shape 2172"/>
          <p:cNvGrpSpPr/>
          <p:nvPr/>
        </p:nvGrpSpPr>
        <p:grpSpPr>
          <a:xfrm>
            <a:off x="4437400" y="5858064"/>
            <a:ext cx="3533700" cy="636573"/>
            <a:chOff x="4437400" y="5858064"/>
            <a:chExt cx="3533700" cy="636573"/>
          </a:xfrm>
        </p:grpSpPr>
        <p:sp>
          <p:nvSpPr>
            <p:cNvPr id="2173" name="Shape 2173"/>
            <p:cNvSpPr/>
            <p:nvPr/>
          </p:nvSpPr>
          <p:spPr>
            <a:xfrm>
              <a:off x="4437400" y="5858064"/>
              <a:ext cx="3533700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4465612" y="5914737"/>
              <a:ext cx="803400" cy="579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Shape 2175"/>
            <p:cNvSpPr/>
            <p:nvPr/>
          </p:nvSpPr>
          <p:spPr>
            <a:xfrm rot="10800000">
              <a:off x="4551703" y="5962644"/>
              <a:ext cx="542700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6" name="Shape 2176"/>
          <p:cNvGrpSpPr/>
          <p:nvPr/>
        </p:nvGrpSpPr>
        <p:grpSpPr>
          <a:xfrm>
            <a:off x="4438057" y="210689"/>
            <a:ext cx="3520200" cy="644931"/>
            <a:chOff x="2337650" y="302215"/>
            <a:chExt cx="3520200" cy="644931"/>
          </a:xfrm>
        </p:grpSpPr>
        <p:sp>
          <p:nvSpPr>
            <p:cNvPr id="2177" name="Shape 2177"/>
            <p:cNvSpPr/>
            <p:nvPr/>
          </p:nvSpPr>
          <p:spPr>
            <a:xfrm>
              <a:off x="4768089" y="351210"/>
              <a:ext cx="831600" cy="273599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3968917" y="351210"/>
              <a:ext cx="831600" cy="273599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179" name="Shape 2179"/>
            <p:cNvSpPr/>
            <p:nvPr/>
          </p:nvSpPr>
          <p:spPr>
            <a:xfrm>
              <a:off x="3166225" y="315367"/>
              <a:ext cx="831600" cy="3096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12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180" name="Shape 2180"/>
            <p:cNvSpPr/>
            <p:nvPr/>
          </p:nvSpPr>
          <p:spPr>
            <a:xfrm>
              <a:off x="2350300" y="361662"/>
              <a:ext cx="831600" cy="26340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2337650" y="624947"/>
              <a:ext cx="3520200" cy="3222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3845505" y="302215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183" name="Shape 2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32" y="6014621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Shape 2184"/>
          <p:cNvSpPr/>
          <p:nvPr/>
        </p:nvSpPr>
        <p:spPr>
          <a:xfrm>
            <a:off x="5687692" y="6005560"/>
            <a:ext cx="384600" cy="39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Shape 2185"/>
          <p:cNvSpPr/>
          <p:nvPr/>
        </p:nvSpPr>
        <p:spPr>
          <a:xfrm>
            <a:off x="7474003" y="6024878"/>
            <a:ext cx="372900" cy="342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Shape 2186"/>
          <p:cNvSpPr/>
          <p:nvPr/>
        </p:nvSpPr>
        <p:spPr>
          <a:xfrm>
            <a:off x="4513914" y="4348939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Shape 2187"/>
          <p:cNvSpPr/>
          <p:nvPr/>
        </p:nvSpPr>
        <p:spPr>
          <a:xfrm>
            <a:off x="4513914" y="4694589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Shape 2188"/>
          <p:cNvSpPr txBox="1"/>
          <p:nvPr/>
        </p:nvSpPr>
        <p:spPr>
          <a:xfrm>
            <a:off x="4708331" y="4371957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영주 경험치</a:t>
            </a:r>
          </a:p>
        </p:txBody>
      </p:sp>
      <p:sp>
        <p:nvSpPr>
          <p:cNvPr id="2189" name="Shape 2189"/>
          <p:cNvSpPr txBox="1"/>
          <p:nvPr/>
        </p:nvSpPr>
        <p:spPr>
          <a:xfrm>
            <a:off x="4708331" y="4693707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크라운</a:t>
            </a:r>
          </a:p>
        </p:txBody>
      </p:sp>
      <p:sp>
        <p:nvSpPr>
          <p:cNvPr id="2190" name="Shape 2190"/>
          <p:cNvSpPr txBox="1"/>
          <p:nvPr/>
        </p:nvSpPr>
        <p:spPr>
          <a:xfrm>
            <a:off x="7201174" y="4413580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165</a:t>
            </a:r>
          </a:p>
        </p:txBody>
      </p:sp>
      <p:sp>
        <p:nvSpPr>
          <p:cNvPr id="2191" name="Shape 2191"/>
          <p:cNvSpPr txBox="1"/>
          <p:nvPr/>
        </p:nvSpPr>
        <p:spPr>
          <a:xfrm>
            <a:off x="7201174" y="4747805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  12</a:t>
            </a:r>
          </a:p>
        </p:txBody>
      </p:sp>
      <p:sp>
        <p:nvSpPr>
          <p:cNvPr id="2192" name="Shape 2192"/>
          <p:cNvSpPr/>
          <p:nvPr/>
        </p:nvSpPr>
        <p:spPr>
          <a:xfrm>
            <a:off x="4513914" y="5015439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Shape 2193"/>
          <p:cNvSpPr txBox="1"/>
          <p:nvPr/>
        </p:nvSpPr>
        <p:spPr>
          <a:xfrm>
            <a:off x="4708323" y="5015450"/>
            <a:ext cx="108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한국 유물 조각</a:t>
            </a:r>
          </a:p>
        </p:txBody>
      </p:sp>
      <p:sp>
        <p:nvSpPr>
          <p:cNvPr id="2194" name="Shape 2194"/>
          <p:cNvSpPr txBox="1"/>
          <p:nvPr/>
        </p:nvSpPr>
        <p:spPr>
          <a:xfrm>
            <a:off x="7201174" y="5015455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    1</a:t>
            </a:r>
          </a:p>
        </p:txBody>
      </p:sp>
      <p:sp>
        <p:nvSpPr>
          <p:cNvPr id="2195" name="Shape 2195"/>
          <p:cNvSpPr/>
          <p:nvPr/>
        </p:nvSpPr>
        <p:spPr>
          <a:xfrm>
            <a:off x="4433971" y="858507"/>
            <a:ext cx="3519899" cy="5223000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Shape 2196"/>
          <p:cNvSpPr/>
          <p:nvPr/>
        </p:nvSpPr>
        <p:spPr>
          <a:xfrm>
            <a:off x="4440133" y="894949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Shape 2197"/>
          <p:cNvSpPr txBox="1"/>
          <p:nvPr/>
        </p:nvSpPr>
        <p:spPr>
          <a:xfrm>
            <a:off x="4464235" y="893084"/>
            <a:ext cx="1332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유적 탐사 보고</a:t>
            </a:r>
          </a:p>
        </p:txBody>
      </p:sp>
      <p:sp>
        <p:nvSpPr>
          <p:cNvPr id="2198" name="Shape 2198"/>
          <p:cNvSpPr txBox="1"/>
          <p:nvPr/>
        </p:nvSpPr>
        <p:spPr>
          <a:xfrm>
            <a:off x="6869049" y="931449"/>
            <a:ext cx="146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199" name="Shape 2199"/>
          <p:cNvSpPr/>
          <p:nvPr/>
        </p:nvSpPr>
        <p:spPr>
          <a:xfrm>
            <a:off x="4440133" y="1181573"/>
            <a:ext cx="3520199" cy="48912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Shape 2200"/>
          <p:cNvSpPr txBox="1"/>
          <p:nvPr/>
        </p:nvSpPr>
        <p:spPr>
          <a:xfrm>
            <a:off x="4792312" y="2102475"/>
            <a:ext cx="3179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/>
              <a:t>영주님의 부대가 </a:t>
            </a:r>
            <a:r>
              <a:rPr b="1" lang="en-US" sz="1000" u="sng">
                <a:solidFill>
                  <a:srgbClr val="00B0F0"/>
                </a:solidFill>
              </a:rPr>
              <a:t>XXXX : YYYY</a:t>
            </a:r>
            <a:r>
              <a:rPr lang="en-US" sz="1000"/>
              <a:t> 유적을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/>
              <a:t>HH:MM:SS 동안 탐사 후 복귀 했습니다. </a:t>
            </a:r>
          </a:p>
        </p:txBody>
      </p:sp>
      <p:cxnSp>
        <p:nvCxnSpPr>
          <p:cNvPr id="2201" name="Shape 2201"/>
          <p:cNvCxnSpPr/>
          <p:nvPr/>
        </p:nvCxnSpPr>
        <p:spPr>
          <a:xfrm>
            <a:off x="4453633" y="2731661"/>
            <a:ext cx="3446999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02" name="Shape 2202"/>
          <p:cNvSpPr/>
          <p:nvPr/>
        </p:nvSpPr>
        <p:spPr>
          <a:xfrm>
            <a:off x="4453633" y="2791803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Shape 2203"/>
          <p:cNvSpPr txBox="1"/>
          <p:nvPr/>
        </p:nvSpPr>
        <p:spPr>
          <a:xfrm>
            <a:off x="5796826" y="2802669"/>
            <a:ext cx="9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전리품</a:t>
            </a:r>
          </a:p>
        </p:txBody>
      </p:sp>
      <p:sp>
        <p:nvSpPr>
          <p:cNvPr id="2204" name="Shape 2204"/>
          <p:cNvSpPr/>
          <p:nvPr/>
        </p:nvSpPr>
        <p:spPr>
          <a:xfrm>
            <a:off x="4457900" y="3115774"/>
            <a:ext cx="3488400" cy="22659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Shape 2205"/>
          <p:cNvSpPr/>
          <p:nvPr/>
        </p:nvSpPr>
        <p:spPr>
          <a:xfrm>
            <a:off x="4513914" y="3146794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Shape 2206"/>
          <p:cNvSpPr/>
          <p:nvPr/>
        </p:nvSpPr>
        <p:spPr>
          <a:xfrm>
            <a:off x="4513914" y="3448736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Shape 2207"/>
          <p:cNvSpPr/>
          <p:nvPr/>
        </p:nvSpPr>
        <p:spPr>
          <a:xfrm>
            <a:off x="4513914" y="3750682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Shape 2208"/>
          <p:cNvSpPr/>
          <p:nvPr/>
        </p:nvSpPr>
        <p:spPr>
          <a:xfrm>
            <a:off x="4513914" y="4052627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Shape 2209"/>
          <p:cNvSpPr txBox="1"/>
          <p:nvPr/>
        </p:nvSpPr>
        <p:spPr>
          <a:xfrm>
            <a:off x="4708331" y="3141100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</a:t>
            </a:r>
          </a:p>
        </p:txBody>
      </p:sp>
      <p:sp>
        <p:nvSpPr>
          <p:cNvPr id="2210" name="Shape 2210"/>
          <p:cNvSpPr txBox="1"/>
          <p:nvPr/>
        </p:nvSpPr>
        <p:spPr>
          <a:xfrm>
            <a:off x="4713301" y="3447634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</a:t>
            </a:r>
          </a:p>
        </p:txBody>
      </p:sp>
      <p:sp>
        <p:nvSpPr>
          <p:cNvPr id="2211" name="Shape 2211"/>
          <p:cNvSpPr txBox="1"/>
          <p:nvPr/>
        </p:nvSpPr>
        <p:spPr>
          <a:xfrm>
            <a:off x="4708331" y="3748471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석재</a:t>
            </a:r>
          </a:p>
        </p:txBody>
      </p:sp>
      <p:sp>
        <p:nvSpPr>
          <p:cNvPr id="2212" name="Shape 2212"/>
          <p:cNvSpPr txBox="1"/>
          <p:nvPr/>
        </p:nvSpPr>
        <p:spPr>
          <a:xfrm>
            <a:off x="4708331" y="4049307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철광</a:t>
            </a:r>
          </a:p>
        </p:txBody>
      </p:sp>
      <p:sp>
        <p:nvSpPr>
          <p:cNvPr id="2213" name="Shape 2213"/>
          <p:cNvSpPr txBox="1"/>
          <p:nvPr/>
        </p:nvSpPr>
        <p:spPr>
          <a:xfrm>
            <a:off x="7211467" y="3150541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3</a:t>
            </a: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,9</a:t>
            </a:r>
            <a:r>
              <a:rPr b="1" lang="en-US" sz="1050">
                <a:solidFill>
                  <a:schemeClr val="dk1"/>
                </a:solidFill>
              </a:rPr>
              <a:t>55</a:t>
            </a:r>
          </a:p>
        </p:txBody>
      </p:sp>
      <p:sp>
        <p:nvSpPr>
          <p:cNvPr id="2214" name="Shape 2214"/>
          <p:cNvSpPr txBox="1"/>
          <p:nvPr/>
        </p:nvSpPr>
        <p:spPr>
          <a:xfrm>
            <a:off x="7201174" y="3447636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3</a:t>
            </a: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,9</a:t>
            </a:r>
            <a:r>
              <a:rPr b="1" lang="en-US" sz="1050">
                <a:solidFill>
                  <a:schemeClr val="dk1"/>
                </a:solidFill>
              </a:rPr>
              <a:t>76</a:t>
            </a:r>
          </a:p>
        </p:txBody>
      </p:sp>
      <p:sp>
        <p:nvSpPr>
          <p:cNvPr id="2215" name="Shape 2215"/>
          <p:cNvSpPr txBox="1"/>
          <p:nvPr/>
        </p:nvSpPr>
        <p:spPr>
          <a:xfrm>
            <a:off x="7201174" y="3744730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1,007</a:t>
            </a:r>
          </a:p>
        </p:txBody>
      </p:sp>
      <p:sp>
        <p:nvSpPr>
          <p:cNvPr id="2216" name="Shape 2216"/>
          <p:cNvSpPr txBox="1"/>
          <p:nvPr/>
        </p:nvSpPr>
        <p:spPr>
          <a:xfrm>
            <a:off x="7201174" y="4055868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165</a:t>
            </a:r>
          </a:p>
        </p:txBody>
      </p:sp>
      <p:sp>
        <p:nvSpPr>
          <p:cNvPr id="2217" name="Shape 2217"/>
          <p:cNvSpPr/>
          <p:nvPr/>
        </p:nvSpPr>
        <p:spPr>
          <a:xfrm>
            <a:off x="4447046" y="5469880"/>
            <a:ext cx="3520199" cy="300000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Shape 2218"/>
          <p:cNvSpPr txBox="1"/>
          <p:nvPr/>
        </p:nvSpPr>
        <p:spPr>
          <a:xfrm>
            <a:off x="4470446" y="5492971"/>
            <a:ext cx="107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부상병</a:t>
            </a:r>
          </a:p>
        </p:txBody>
      </p:sp>
      <p:sp>
        <p:nvSpPr>
          <p:cNvPr id="2219" name="Shape 2219"/>
          <p:cNvSpPr txBox="1"/>
          <p:nvPr/>
        </p:nvSpPr>
        <p:spPr>
          <a:xfrm>
            <a:off x="5663114" y="5492971"/>
            <a:ext cx="2231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165</a:t>
            </a:r>
          </a:p>
        </p:txBody>
      </p:sp>
      <p:cxnSp>
        <p:nvCxnSpPr>
          <p:cNvPr id="2220" name="Shape 2220"/>
          <p:cNvCxnSpPr/>
          <p:nvPr/>
        </p:nvCxnSpPr>
        <p:spPr>
          <a:xfrm>
            <a:off x="4470456" y="1886375"/>
            <a:ext cx="34470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221" name="Shape 2221"/>
          <p:cNvPicPr preferRelativeResize="0"/>
          <p:nvPr/>
        </p:nvPicPr>
        <p:blipFill rotWithShape="1">
          <a:blip r:embed="rId7">
            <a:alphaModFix/>
          </a:blip>
          <a:srcRect b="36511" l="-890" r="890" t="36513"/>
          <a:stretch/>
        </p:blipFill>
        <p:spPr>
          <a:xfrm>
            <a:off x="4433975" y="1177137"/>
            <a:ext cx="3520200" cy="712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Shape 2222"/>
          <p:cNvSpPr txBox="1"/>
          <p:nvPr/>
        </p:nvSpPr>
        <p:spPr>
          <a:xfrm>
            <a:off x="5724974" y="1385825"/>
            <a:ext cx="113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일러스트 영역</a:t>
            </a:r>
          </a:p>
        </p:txBody>
      </p:sp>
      <p:sp>
        <p:nvSpPr>
          <p:cNvPr id="2223" name="Shape 2223"/>
          <p:cNvSpPr/>
          <p:nvPr/>
        </p:nvSpPr>
        <p:spPr>
          <a:xfrm>
            <a:off x="4513914" y="4372402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Shape 2224"/>
          <p:cNvSpPr/>
          <p:nvPr/>
        </p:nvSpPr>
        <p:spPr>
          <a:xfrm>
            <a:off x="4513914" y="4694602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Shape 2225"/>
          <p:cNvSpPr/>
          <p:nvPr/>
        </p:nvSpPr>
        <p:spPr>
          <a:xfrm>
            <a:off x="4513914" y="5082239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Shape 2226"/>
          <p:cNvSpPr txBox="1"/>
          <p:nvPr/>
        </p:nvSpPr>
        <p:spPr>
          <a:xfrm>
            <a:off x="4708331" y="4372719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영주 경험치</a:t>
            </a:r>
          </a:p>
        </p:txBody>
      </p:sp>
      <p:sp>
        <p:nvSpPr>
          <p:cNvPr id="2227" name="Shape 2227"/>
          <p:cNvSpPr txBox="1"/>
          <p:nvPr/>
        </p:nvSpPr>
        <p:spPr>
          <a:xfrm>
            <a:off x="4708331" y="4694082"/>
            <a:ext cx="890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크라운</a:t>
            </a:r>
          </a:p>
        </p:txBody>
      </p:sp>
      <p:sp>
        <p:nvSpPr>
          <p:cNvPr id="2228" name="Shape 2228"/>
          <p:cNvSpPr txBox="1"/>
          <p:nvPr/>
        </p:nvSpPr>
        <p:spPr>
          <a:xfrm>
            <a:off x="4708323" y="5081350"/>
            <a:ext cx="113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한국 유물 조각</a:t>
            </a:r>
          </a:p>
        </p:txBody>
      </p:sp>
      <p:sp>
        <p:nvSpPr>
          <p:cNvPr id="2229" name="Shape 2229"/>
          <p:cNvSpPr txBox="1"/>
          <p:nvPr/>
        </p:nvSpPr>
        <p:spPr>
          <a:xfrm>
            <a:off x="7201174" y="4401830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165</a:t>
            </a:r>
          </a:p>
        </p:txBody>
      </p:sp>
      <p:sp>
        <p:nvSpPr>
          <p:cNvPr id="2230" name="Shape 2230"/>
          <p:cNvSpPr txBox="1"/>
          <p:nvPr/>
        </p:nvSpPr>
        <p:spPr>
          <a:xfrm>
            <a:off x="7201174" y="4714518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  12</a:t>
            </a:r>
          </a:p>
        </p:txBody>
      </p:sp>
      <p:sp>
        <p:nvSpPr>
          <p:cNvPr id="2231" name="Shape 2231"/>
          <p:cNvSpPr txBox="1"/>
          <p:nvPr/>
        </p:nvSpPr>
        <p:spPr>
          <a:xfrm>
            <a:off x="7201174" y="5092193"/>
            <a:ext cx="804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           1</a:t>
            </a:r>
          </a:p>
        </p:txBody>
      </p:sp>
      <p:sp>
        <p:nvSpPr>
          <p:cNvPr id="2232" name="Shape 2232"/>
          <p:cNvSpPr txBox="1"/>
          <p:nvPr/>
        </p:nvSpPr>
        <p:spPr>
          <a:xfrm>
            <a:off x="8497025" y="3163300"/>
            <a:ext cx="36123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획득한 모든 보상의 종류와 종류별 양을 표기한다.</a:t>
            </a:r>
          </a:p>
        </p:txBody>
      </p:sp>
      <p:cxnSp>
        <p:nvCxnSpPr>
          <p:cNvPr id="2233" name="Shape 2233"/>
          <p:cNvCxnSpPr>
            <a:stCxn id="2214" idx="3"/>
            <a:endCxn id="2232" idx="1"/>
          </p:cNvCxnSpPr>
          <p:nvPr/>
        </p:nvCxnSpPr>
        <p:spPr>
          <a:xfrm flipH="1" rot="10800000">
            <a:off x="8006074" y="3407136"/>
            <a:ext cx="491100" cy="167400"/>
          </a:xfrm>
          <a:prstGeom prst="bentConnector3">
            <a:avLst>
              <a:gd fmla="val 4998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34" name="Shape 2234"/>
          <p:cNvSpPr txBox="1"/>
          <p:nvPr/>
        </p:nvSpPr>
        <p:spPr>
          <a:xfrm>
            <a:off x="8497025" y="5267450"/>
            <a:ext cx="36123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탐사에서 부상병으로 전환된 모든 유닛의 수를 표기한다.</a:t>
            </a:r>
          </a:p>
        </p:txBody>
      </p:sp>
      <p:cxnSp>
        <p:nvCxnSpPr>
          <p:cNvPr id="2235" name="Shape 2235"/>
          <p:cNvCxnSpPr>
            <a:endCxn id="2234" idx="1"/>
          </p:cNvCxnSpPr>
          <p:nvPr/>
        </p:nvCxnSpPr>
        <p:spPr>
          <a:xfrm flipH="1" rot="10800000">
            <a:off x="8005925" y="5511200"/>
            <a:ext cx="491100" cy="167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36" name="Shape 2236"/>
          <p:cNvSpPr/>
          <p:nvPr/>
        </p:nvSpPr>
        <p:spPr>
          <a:xfrm>
            <a:off x="4457900" y="5805600"/>
            <a:ext cx="3488400" cy="2616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Shape 2237"/>
          <p:cNvSpPr/>
          <p:nvPr/>
        </p:nvSpPr>
        <p:spPr>
          <a:xfrm>
            <a:off x="4513914" y="5858064"/>
            <a:ext cx="252000" cy="25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Shape 2238"/>
          <p:cNvSpPr txBox="1"/>
          <p:nvPr/>
        </p:nvSpPr>
        <p:spPr>
          <a:xfrm>
            <a:off x="4708323" y="5858075"/>
            <a:ext cx="1133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도끼병</a:t>
            </a:r>
          </a:p>
        </p:txBody>
      </p:sp>
      <p:sp>
        <p:nvSpPr>
          <p:cNvPr id="2239" name="Shape 2239"/>
          <p:cNvSpPr txBox="1"/>
          <p:nvPr/>
        </p:nvSpPr>
        <p:spPr>
          <a:xfrm>
            <a:off x="5663114" y="5802959"/>
            <a:ext cx="2231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</a:rPr>
              <a:t>30</a:t>
            </a:r>
          </a:p>
        </p:txBody>
      </p:sp>
      <p:sp>
        <p:nvSpPr>
          <p:cNvPr id="2240" name="Shape 2240"/>
          <p:cNvSpPr txBox="1"/>
          <p:nvPr/>
        </p:nvSpPr>
        <p:spPr>
          <a:xfrm>
            <a:off x="8497025" y="5819500"/>
            <a:ext cx="36123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유닛 별 부상병 수를 표기한다.</a:t>
            </a:r>
          </a:p>
          <a:p>
            <a:pPr indent="-29443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454"/>
              <a:buFont typeface="Arial"/>
              <a:buChar char="•"/>
            </a:pPr>
            <a:r>
              <a:rPr lang="en-US" sz="1050">
                <a:solidFill>
                  <a:schemeClr val="lt1"/>
                </a:solidFill>
              </a:rPr>
              <a:t>저티어 ~ 고티어 순으로 정렬한다.</a:t>
            </a:r>
          </a:p>
        </p:txBody>
      </p:sp>
      <p:cxnSp>
        <p:nvCxnSpPr>
          <p:cNvPr id="2241" name="Shape 2241"/>
          <p:cNvCxnSpPr>
            <a:stCxn id="2239" idx="3"/>
            <a:endCxn id="2240" idx="1"/>
          </p:cNvCxnSpPr>
          <p:nvPr/>
        </p:nvCxnSpPr>
        <p:spPr>
          <a:xfrm>
            <a:off x="7894514" y="5929859"/>
            <a:ext cx="602400" cy="1335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42" name="Shape 2242"/>
          <p:cNvSpPr/>
          <p:nvPr/>
        </p:nvSpPr>
        <p:spPr>
          <a:xfrm>
            <a:off x="4433151" y="4706294"/>
            <a:ext cx="3555000" cy="1332900"/>
          </a:xfrm>
          <a:prstGeom prst="rect">
            <a:avLst/>
          </a:prstGeom>
          <a:solidFill>
            <a:srgbClr val="C55A11">
              <a:alpha val="2667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243" name="Shape 2243"/>
          <p:cNvSpPr/>
          <p:nvPr/>
        </p:nvSpPr>
        <p:spPr>
          <a:xfrm>
            <a:off x="4124225" y="2802675"/>
            <a:ext cx="282900" cy="3246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4" name="Shape 2244"/>
          <p:cNvSpPr txBox="1"/>
          <p:nvPr/>
        </p:nvSpPr>
        <p:spPr>
          <a:xfrm>
            <a:off x="1688974" y="4314900"/>
            <a:ext cx="17670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</a:rPr>
              <a:t>스크롤 가능 영역</a:t>
            </a:r>
          </a:p>
        </p:txBody>
      </p:sp>
      <p:cxnSp>
        <p:nvCxnSpPr>
          <p:cNvPr id="2245" name="Shape 2245"/>
          <p:cNvCxnSpPr>
            <a:stCxn id="2244" idx="3"/>
          </p:cNvCxnSpPr>
          <p:nvPr/>
        </p:nvCxnSpPr>
        <p:spPr>
          <a:xfrm>
            <a:off x="3455974" y="4499550"/>
            <a:ext cx="778200" cy="184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Shape 2250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</a:p>
        </p:txBody>
      </p:sp>
      <p:sp>
        <p:nvSpPr>
          <p:cNvPr id="2251" name="Shape 2251"/>
          <p:cNvSpPr txBox="1"/>
          <p:nvPr/>
        </p:nvSpPr>
        <p:spPr>
          <a:xfrm>
            <a:off x="8475328" y="595300"/>
            <a:ext cx="3632282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종류를 보여준다.</a:t>
            </a:r>
          </a:p>
        </p:txBody>
      </p:sp>
      <p:cxnSp>
        <p:nvCxnSpPr>
          <p:cNvPr id="2252" name="Shape 2252"/>
          <p:cNvCxnSpPr>
            <a:stCxn id="2251" idx="1"/>
          </p:cNvCxnSpPr>
          <p:nvPr/>
        </p:nvCxnSpPr>
        <p:spPr>
          <a:xfrm flipH="1">
            <a:off x="7665628" y="733799"/>
            <a:ext cx="809700" cy="6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53" name="Shape 2253"/>
          <p:cNvSpPr txBox="1"/>
          <p:nvPr/>
        </p:nvSpPr>
        <p:spPr>
          <a:xfrm>
            <a:off x="127450" y="1788583"/>
            <a:ext cx="3632282" cy="13241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 ICON 리스트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유저가 보낸 선물 메일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연합공지</a:t>
            </a:r>
          </a:p>
        </p:txBody>
      </p:sp>
      <p:grpSp>
        <p:nvGrpSpPr>
          <p:cNvPr id="2254" name="Shape 2254"/>
          <p:cNvGrpSpPr/>
          <p:nvPr/>
        </p:nvGrpSpPr>
        <p:grpSpPr>
          <a:xfrm>
            <a:off x="4113541" y="212627"/>
            <a:ext cx="4059873" cy="6277499"/>
            <a:chOff x="2471508" y="258241"/>
            <a:chExt cx="4059873" cy="6277499"/>
          </a:xfrm>
        </p:grpSpPr>
        <p:pic>
          <p:nvPicPr>
            <p:cNvPr id="2255" name="Shape 22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05191" y="258241"/>
              <a:ext cx="3531000" cy="6277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6" name="Shape 2256"/>
            <p:cNvSpPr/>
            <p:nvPr/>
          </p:nvSpPr>
          <p:spPr>
            <a:xfrm>
              <a:off x="2516250" y="624947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Shape 2257"/>
            <p:cNvSpPr/>
            <p:nvPr/>
          </p:nvSpPr>
          <p:spPr>
            <a:xfrm>
              <a:off x="2503506" y="5391216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2540516" y="541452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2503506" y="1596591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2540516" y="1642066"/>
              <a:ext cx="446145" cy="44187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2503506" y="2676197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Shape 2262"/>
            <p:cNvSpPr/>
            <p:nvPr/>
          </p:nvSpPr>
          <p:spPr>
            <a:xfrm>
              <a:off x="2540516" y="2708163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2503506" y="2131274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2540516" y="2160916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2503506" y="3221121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2540516" y="3250766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2503506" y="4291769"/>
              <a:ext cx="3520347" cy="52139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2540516" y="4317355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2503506" y="3757089"/>
              <a:ext cx="3520347" cy="52139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2540516" y="3782673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2503506" y="4836692"/>
              <a:ext cx="3520347" cy="52139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2540516" y="4862278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2503191" y="1051670"/>
              <a:ext cx="3520347" cy="521393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2540516" y="1076507"/>
              <a:ext cx="446145" cy="441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5" name="Shape 2275"/>
            <p:cNvGrpSpPr/>
            <p:nvPr/>
          </p:nvGrpSpPr>
          <p:grpSpPr>
            <a:xfrm>
              <a:off x="2941743" y="1055878"/>
              <a:ext cx="3589638" cy="466362"/>
              <a:chOff x="2776200" y="658933"/>
              <a:chExt cx="3589638" cy="424828"/>
            </a:xfrm>
          </p:grpSpPr>
          <p:sp>
            <p:nvSpPr>
              <p:cNvPr id="2276" name="Shape 2276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무한 야근 이벤트 시작</a:t>
                </a:r>
              </a:p>
            </p:txBody>
          </p:sp>
          <p:sp>
            <p:nvSpPr>
              <p:cNvPr id="2277" name="Shape 2277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2278" name="Shape 2278"/>
              <p:cNvSpPr txBox="1"/>
              <p:nvPr/>
            </p:nvSpPr>
            <p:spPr>
              <a:xfrm>
                <a:off x="2776200" y="873461"/>
                <a:ext cx="2065322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grpSp>
          <p:nvGrpSpPr>
            <p:cNvPr id="2279" name="Shape 2279"/>
            <p:cNvGrpSpPr/>
            <p:nvPr/>
          </p:nvGrpSpPr>
          <p:grpSpPr>
            <a:xfrm>
              <a:off x="2942603" y="1565681"/>
              <a:ext cx="3149930" cy="497248"/>
              <a:chOff x="2776191" y="630766"/>
              <a:chExt cx="3149930" cy="452961"/>
            </a:xfrm>
          </p:grpSpPr>
          <p:sp>
            <p:nvSpPr>
              <p:cNvPr id="2280" name="Shape 2280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Update ver 999.99.9</a:t>
                </a:r>
              </a:p>
            </p:txBody>
          </p:sp>
          <p:sp>
            <p:nvSpPr>
              <p:cNvPr id="2281" name="Shape 2281"/>
              <p:cNvSpPr txBox="1"/>
              <p:nvPr/>
            </p:nvSpPr>
            <p:spPr>
              <a:xfrm>
                <a:off x="4604082" y="630766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2282" name="Shape 2282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283" name="Shape 2283"/>
            <p:cNvSpPr txBox="1"/>
            <p:nvPr/>
          </p:nvSpPr>
          <p:spPr>
            <a:xfrm>
              <a:off x="2945183" y="2142991"/>
              <a:ext cx="2311500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 Gift Mail</a:t>
              </a:r>
            </a:p>
          </p:txBody>
        </p:sp>
        <p:sp>
          <p:nvSpPr>
            <p:cNvPr id="2284" name="Shape 2284"/>
            <p:cNvSpPr txBox="1"/>
            <p:nvPr/>
          </p:nvSpPr>
          <p:spPr>
            <a:xfrm>
              <a:off x="5017901" y="2117414"/>
              <a:ext cx="1063037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85" name="Shape 2285"/>
            <p:cNvSpPr txBox="1"/>
            <p:nvPr/>
          </p:nvSpPr>
          <p:spPr>
            <a:xfrm>
              <a:off x="2941733" y="2378500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(Cle)야근요정희솝</a:t>
              </a:r>
            </a:p>
          </p:txBody>
        </p:sp>
        <p:grpSp>
          <p:nvGrpSpPr>
            <p:cNvPr id="2286" name="Shape 2286"/>
            <p:cNvGrpSpPr/>
            <p:nvPr/>
          </p:nvGrpSpPr>
          <p:grpSpPr>
            <a:xfrm>
              <a:off x="2958302" y="2637611"/>
              <a:ext cx="3134619" cy="650660"/>
              <a:chOff x="2776191" y="617179"/>
              <a:chExt cx="3134619" cy="592715"/>
            </a:xfrm>
          </p:grpSpPr>
          <p:sp>
            <p:nvSpPr>
              <p:cNvPr id="2287" name="Shape 2287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정기 점검 공지</a:t>
                </a:r>
              </a:p>
            </p:txBody>
          </p:sp>
          <p:sp>
            <p:nvSpPr>
              <p:cNvPr id="2288" name="Shape 2288"/>
              <p:cNvSpPr txBox="1"/>
              <p:nvPr/>
            </p:nvSpPr>
            <p:spPr>
              <a:xfrm>
                <a:off x="4830278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2289" name="Shape 2289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290" name="Shape 2290"/>
            <p:cNvSpPr txBox="1"/>
            <p:nvPr/>
          </p:nvSpPr>
          <p:spPr>
            <a:xfrm>
              <a:off x="5009287" y="3167308"/>
              <a:ext cx="1080532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91" name="Shape 2291"/>
            <p:cNvSpPr txBox="1"/>
            <p:nvPr/>
          </p:nvSpPr>
          <p:spPr>
            <a:xfrm>
              <a:off x="5009287" y="3742301"/>
              <a:ext cx="1080532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92" name="Shape 2292"/>
            <p:cNvSpPr txBox="1"/>
            <p:nvPr/>
          </p:nvSpPr>
          <p:spPr>
            <a:xfrm>
              <a:off x="5008026" y="4281298"/>
              <a:ext cx="1080532" cy="40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2540516" y="3780460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2540516" y="4318335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2540516" y="4855705"/>
              <a:ext cx="446145" cy="44187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2540516" y="5421923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4933632" y="36469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4134460" y="324685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3331771" y="369187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2515841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2503191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4011048" y="30221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2515841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Shape 2304"/>
            <p:cNvSpPr/>
            <p:nvPr/>
          </p:nvSpPr>
          <p:spPr>
            <a:xfrm>
              <a:off x="2573241" y="5888255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Shape 2305"/>
            <p:cNvSpPr/>
            <p:nvPr/>
          </p:nvSpPr>
          <p:spPr>
            <a:xfrm rot="10800000">
              <a:off x="2630221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Shape 2306"/>
            <p:cNvSpPr txBox="1"/>
            <p:nvPr/>
          </p:nvSpPr>
          <p:spPr>
            <a:xfrm>
              <a:off x="2471508" y="99257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07" name="Shape 2307"/>
            <p:cNvSpPr txBox="1"/>
            <p:nvPr/>
          </p:nvSpPr>
          <p:spPr>
            <a:xfrm>
              <a:off x="2471508" y="1565670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08" name="Shape 2308"/>
            <p:cNvSpPr txBox="1"/>
            <p:nvPr/>
          </p:nvSpPr>
          <p:spPr>
            <a:xfrm>
              <a:off x="2471508" y="2076816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09" name="Shape 2309"/>
            <p:cNvSpPr txBox="1"/>
            <p:nvPr/>
          </p:nvSpPr>
          <p:spPr>
            <a:xfrm>
              <a:off x="2471508" y="2641489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10" name="Shape 2310"/>
            <p:cNvSpPr txBox="1"/>
            <p:nvPr/>
          </p:nvSpPr>
          <p:spPr>
            <a:xfrm>
              <a:off x="2471508" y="318032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5219771" y="6088892"/>
              <a:ext cx="53572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Write</a:t>
              </a: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5710123" y="5056576"/>
              <a:ext cx="241617" cy="23541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5708328" y="3945001"/>
              <a:ext cx="241617" cy="23541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Shape 2314"/>
            <p:cNvSpPr txBox="1"/>
            <p:nvPr/>
          </p:nvSpPr>
          <p:spPr>
            <a:xfrm>
              <a:off x="2992833" y="3235408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공지</a:t>
              </a:r>
            </a:p>
          </p:txBody>
        </p:sp>
        <p:sp>
          <p:nvSpPr>
            <p:cNvPr id="2315" name="Shape 2315"/>
            <p:cNvSpPr txBox="1"/>
            <p:nvPr/>
          </p:nvSpPr>
          <p:spPr>
            <a:xfrm>
              <a:off x="2982666" y="3470923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(Cle)야근정령왕리키</a:t>
              </a:r>
            </a:p>
          </p:txBody>
        </p:sp>
        <p:sp>
          <p:nvSpPr>
            <p:cNvPr id="2316" name="Shape 2316"/>
            <p:cNvSpPr txBox="1"/>
            <p:nvPr/>
          </p:nvSpPr>
          <p:spPr>
            <a:xfrm>
              <a:off x="3009008" y="3749107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시스템 메시지</a:t>
              </a:r>
            </a:p>
          </p:txBody>
        </p:sp>
        <p:sp>
          <p:nvSpPr>
            <p:cNvPr id="2317" name="Shape 2317"/>
            <p:cNvSpPr txBox="1"/>
            <p:nvPr/>
          </p:nvSpPr>
          <p:spPr>
            <a:xfrm>
              <a:off x="2998848" y="3960971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318" name="Shape 2318"/>
            <p:cNvSpPr txBox="1"/>
            <p:nvPr/>
          </p:nvSpPr>
          <p:spPr>
            <a:xfrm>
              <a:off x="3020965" y="4253360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공지</a:t>
              </a:r>
            </a:p>
          </p:txBody>
        </p:sp>
        <p:sp>
          <p:nvSpPr>
            <p:cNvPr id="2319" name="Shape 2319"/>
            <p:cNvSpPr txBox="1"/>
            <p:nvPr/>
          </p:nvSpPr>
          <p:spPr>
            <a:xfrm>
              <a:off x="3010800" y="4488873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320" name="Shape 2320"/>
            <p:cNvSpPr txBox="1"/>
            <p:nvPr/>
          </p:nvSpPr>
          <p:spPr>
            <a:xfrm>
              <a:off x="3020965" y="4797721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연합 공지</a:t>
              </a:r>
            </a:p>
          </p:txBody>
        </p:sp>
        <p:sp>
          <p:nvSpPr>
            <p:cNvPr id="2321" name="Shape 2321"/>
            <p:cNvSpPr txBox="1"/>
            <p:nvPr/>
          </p:nvSpPr>
          <p:spPr>
            <a:xfrm>
              <a:off x="3010800" y="5025212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(Cle)드립마스터레이</a:t>
              </a:r>
            </a:p>
          </p:txBody>
        </p:sp>
        <p:sp>
          <p:nvSpPr>
            <p:cNvPr id="2322" name="Shape 2322"/>
            <p:cNvSpPr txBox="1"/>
            <p:nvPr/>
          </p:nvSpPr>
          <p:spPr>
            <a:xfrm>
              <a:off x="3003666" y="5351896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완료</a:t>
              </a:r>
            </a:p>
          </p:txBody>
        </p:sp>
        <p:sp>
          <p:nvSpPr>
            <p:cNvPr id="2323" name="Shape 2323"/>
            <p:cNvSpPr txBox="1"/>
            <p:nvPr/>
          </p:nvSpPr>
          <p:spPr>
            <a:xfrm>
              <a:off x="2993500" y="5587407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324" name="Shape 2324"/>
            <p:cNvSpPr txBox="1"/>
            <p:nvPr/>
          </p:nvSpPr>
          <p:spPr>
            <a:xfrm>
              <a:off x="4997344" y="4796657"/>
              <a:ext cx="1080532" cy="310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325" name="Shape 2325"/>
            <p:cNvSpPr txBox="1"/>
            <p:nvPr/>
          </p:nvSpPr>
          <p:spPr>
            <a:xfrm>
              <a:off x="4989344" y="5382407"/>
              <a:ext cx="1080532" cy="310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</p:grpSp>
      <p:cxnSp>
        <p:nvCxnSpPr>
          <p:cNvPr id="2326" name="Shape 2326"/>
          <p:cNvCxnSpPr/>
          <p:nvPr/>
        </p:nvCxnSpPr>
        <p:spPr>
          <a:xfrm rot="10800000">
            <a:off x="7255206" y="1294100"/>
            <a:ext cx="1230899" cy="86699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27" name="Shape 2327"/>
          <p:cNvSpPr txBox="1"/>
          <p:nvPr/>
        </p:nvSpPr>
        <p:spPr>
          <a:xfrm>
            <a:off x="127450" y="930929"/>
            <a:ext cx="3632282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메일 리스트에서는 메일 종류별 ICON이 존재 한다.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새로온 메일은 icon 앞에 NEW 표시가 출력 된다.</a:t>
            </a:r>
          </a:p>
        </p:txBody>
      </p:sp>
      <p:sp>
        <p:nvSpPr>
          <p:cNvPr id="2328" name="Shape 2328"/>
          <p:cNvSpPr txBox="1"/>
          <p:nvPr/>
        </p:nvSpPr>
        <p:spPr>
          <a:xfrm>
            <a:off x="8486110" y="910244"/>
            <a:ext cx="3632282" cy="9411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상단에는 메일의 제목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 종류에 따라 지정된 제목이 발송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하단에는 메일을 발송한 사람의 닉네임이 표시된다.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시스템에서 발송된 메일의 경우 관리자 닉네임이 표시된다.</a:t>
            </a:r>
          </a:p>
        </p:txBody>
      </p:sp>
      <p:sp>
        <p:nvSpPr>
          <p:cNvPr id="2329" name="Shape 2329"/>
          <p:cNvSpPr txBox="1"/>
          <p:nvPr/>
        </p:nvSpPr>
        <p:spPr>
          <a:xfrm>
            <a:off x="8486110" y="2128450"/>
            <a:ext cx="3632282" cy="28532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 종류 별 메일 제목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[이벤트 이름] 이벤트 시작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[이벤트 이름] 이벤트 종료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 ver[업데이트 버전]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점검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정기 점검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긴급 점검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정기 점검 완료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긴급 점검 완료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시스템 메시지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 공지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연합 시스템 메시지</a:t>
            </a:r>
          </a:p>
        </p:txBody>
      </p:sp>
      <p:sp>
        <p:nvSpPr>
          <p:cNvPr id="2330" name="Shape 2330"/>
          <p:cNvSpPr/>
          <p:nvPr/>
        </p:nvSpPr>
        <p:spPr>
          <a:xfrm>
            <a:off x="270706" y="3745885"/>
            <a:ext cx="446145" cy="4418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Shape 2331"/>
          <p:cNvSpPr/>
          <p:nvPr/>
        </p:nvSpPr>
        <p:spPr>
          <a:xfrm>
            <a:off x="1933358" y="3220608"/>
            <a:ext cx="446145" cy="44187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Shape 2332"/>
          <p:cNvSpPr/>
          <p:nvPr/>
        </p:nvSpPr>
        <p:spPr>
          <a:xfrm>
            <a:off x="273258" y="4274580"/>
            <a:ext cx="446145" cy="4418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Shape 2333"/>
          <p:cNvSpPr/>
          <p:nvPr/>
        </p:nvSpPr>
        <p:spPr>
          <a:xfrm>
            <a:off x="270706" y="3217189"/>
            <a:ext cx="446145" cy="4418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Shape 2334"/>
          <p:cNvSpPr/>
          <p:nvPr/>
        </p:nvSpPr>
        <p:spPr>
          <a:xfrm>
            <a:off x="1933358" y="3745882"/>
            <a:ext cx="446145" cy="4418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Shape 2335"/>
          <p:cNvSpPr/>
          <p:nvPr/>
        </p:nvSpPr>
        <p:spPr>
          <a:xfrm>
            <a:off x="1933358" y="4274580"/>
            <a:ext cx="446145" cy="4418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Shape 2336"/>
          <p:cNvSpPr txBox="1"/>
          <p:nvPr/>
        </p:nvSpPr>
        <p:spPr>
          <a:xfrm>
            <a:off x="651225" y="3199591"/>
            <a:ext cx="56938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2337" name="Shape 2337"/>
          <p:cNvSpPr txBox="1"/>
          <p:nvPr/>
        </p:nvSpPr>
        <p:spPr>
          <a:xfrm>
            <a:off x="2309950" y="3108850"/>
            <a:ext cx="1172116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보낸 선물</a:t>
            </a:r>
          </a:p>
        </p:txBody>
      </p:sp>
      <p:sp>
        <p:nvSpPr>
          <p:cNvPr id="2338" name="Shape 2338"/>
          <p:cNvSpPr txBox="1"/>
          <p:nvPr/>
        </p:nvSpPr>
        <p:spPr>
          <a:xfrm>
            <a:off x="2309950" y="3752021"/>
            <a:ext cx="742511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 사항</a:t>
            </a:r>
          </a:p>
        </p:txBody>
      </p:sp>
      <p:sp>
        <p:nvSpPr>
          <p:cNvPr id="2339" name="Shape 2339"/>
          <p:cNvSpPr txBox="1"/>
          <p:nvPr/>
        </p:nvSpPr>
        <p:spPr>
          <a:xfrm>
            <a:off x="2306083" y="4277791"/>
            <a:ext cx="441146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</a:t>
            </a:r>
          </a:p>
        </p:txBody>
      </p:sp>
      <p:sp>
        <p:nvSpPr>
          <p:cNvPr id="2340" name="Shape 2340"/>
          <p:cNvSpPr txBox="1"/>
          <p:nvPr/>
        </p:nvSpPr>
        <p:spPr>
          <a:xfrm>
            <a:off x="651225" y="3745882"/>
            <a:ext cx="69762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업데이트</a:t>
            </a:r>
          </a:p>
        </p:txBody>
      </p:sp>
      <p:sp>
        <p:nvSpPr>
          <p:cNvPr id="2341" name="Shape 2341"/>
          <p:cNvSpPr txBox="1"/>
          <p:nvPr/>
        </p:nvSpPr>
        <p:spPr>
          <a:xfrm>
            <a:off x="651225" y="4274580"/>
            <a:ext cx="441146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</a:p>
        </p:txBody>
      </p:sp>
      <p:sp>
        <p:nvSpPr>
          <p:cNvPr id="2342" name="Shape 2342"/>
          <p:cNvSpPr txBox="1"/>
          <p:nvPr/>
        </p:nvSpPr>
        <p:spPr>
          <a:xfrm>
            <a:off x="127450" y="6478685"/>
            <a:ext cx="3632282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공통기능과 동일하게 작용 한다.</a:t>
            </a:r>
          </a:p>
        </p:txBody>
      </p:sp>
      <p:cxnSp>
        <p:nvCxnSpPr>
          <p:cNvPr id="2343" name="Shape 2343"/>
          <p:cNvCxnSpPr>
            <a:stCxn id="2342" idx="3"/>
          </p:cNvCxnSpPr>
          <p:nvPr/>
        </p:nvCxnSpPr>
        <p:spPr>
          <a:xfrm flipH="1" rot="10800000">
            <a:off x="3759732" y="6362184"/>
            <a:ext cx="3588300" cy="255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44" name="Shape 2344"/>
          <p:cNvCxnSpPr>
            <a:stCxn id="2342" idx="3"/>
          </p:cNvCxnSpPr>
          <p:nvPr/>
        </p:nvCxnSpPr>
        <p:spPr>
          <a:xfrm flipH="1" rot="10800000">
            <a:off x="3759732" y="6376584"/>
            <a:ext cx="2689500" cy="2406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45" name="Shape 2345"/>
          <p:cNvCxnSpPr>
            <a:stCxn id="2342" idx="3"/>
          </p:cNvCxnSpPr>
          <p:nvPr/>
        </p:nvCxnSpPr>
        <p:spPr>
          <a:xfrm flipH="1" rot="10800000">
            <a:off x="3759732" y="6444384"/>
            <a:ext cx="1782000" cy="1728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46" name="Shape 2346"/>
          <p:cNvSpPr txBox="1"/>
          <p:nvPr/>
        </p:nvSpPr>
        <p:spPr>
          <a:xfrm>
            <a:off x="8475328" y="5300880"/>
            <a:ext cx="3632282" cy="6675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 ICON을 터치하면 해당 메일에 첨부된 아이템을 수령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잠금 버튼은 터치해도 잠금이 해제되지 않는다.</a:t>
            </a:r>
          </a:p>
        </p:txBody>
      </p:sp>
      <p:cxnSp>
        <p:nvCxnSpPr>
          <p:cNvPr id="2347" name="Shape 2347"/>
          <p:cNvCxnSpPr>
            <a:stCxn id="2274" idx="1"/>
            <a:endCxn id="2327" idx="3"/>
          </p:cNvCxnSpPr>
          <p:nvPr/>
        </p:nvCxnSpPr>
        <p:spPr>
          <a:xfrm flipH="1">
            <a:off x="3759849" y="1251829"/>
            <a:ext cx="422700" cy="2400"/>
          </a:xfrm>
          <a:prstGeom prst="bentConnector3">
            <a:avLst>
              <a:gd fmla="val 5001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48" name="Shape 2348"/>
          <p:cNvCxnSpPr>
            <a:stCxn id="2327" idx="2"/>
            <a:endCxn id="2253" idx="0"/>
          </p:cNvCxnSpPr>
          <p:nvPr/>
        </p:nvCxnSpPr>
        <p:spPr>
          <a:xfrm>
            <a:off x="1943591" y="1577260"/>
            <a:ext cx="0" cy="2111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349" name="Shape 2349"/>
          <p:cNvCxnSpPr>
            <a:stCxn id="2346" idx="1"/>
            <a:endCxn id="2312" idx="3"/>
          </p:cNvCxnSpPr>
          <p:nvPr/>
        </p:nvCxnSpPr>
        <p:spPr>
          <a:xfrm rot="10800000">
            <a:off x="7593628" y="5128549"/>
            <a:ext cx="881700" cy="5061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50" name="Shape 2350"/>
          <p:cNvCxnSpPr>
            <a:stCxn id="2346" idx="1"/>
          </p:cNvCxnSpPr>
          <p:nvPr/>
        </p:nvCxnSpPr>
        <p:spPr>
          <a:xfrm flipH="1">
            <a:off x="7584028" y="5634649"/>
            <a:ext cx="891300" cy="132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51" name="Shape 2351"/>
          <p:cNvCxnSpPr>
            <a:stCxn id="2328" idx="2"/>
            <a:endCxn id="2329" idx="0"/>
          </p:cNvCxnSpPr>
          <p:nvPr/>
        </p:nvCxnSpPr>
        <p:spPr>
          <a:xfrm>
            <a:off x="10302251" y="1851363"/>
            <a:ext cx="0" cy="27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grpSp>
        <p:nvGrpSpPr>
          <p:cNvPr id="2352" name="Shape 2352"/>
          <p:cNvGrpSpPr/>
          <p:nvPr/>
        </p:nvGrpSpPr>
        <p:grpSpPr>
          <a:xfrm>
            <a:off x="7307473" y="1749089"/>
            <a:ext cx="306305" cy="265331"/>
            <a:chOff x="5642789" y="1864039"/>
            <a:chExt cx="306305" cy="265331"/>
          </a:xfrm>
        </p:grpSpPr>
        <p:sp>
          <p:nvSpPr>
            <p:cNvPr id="2353" name="Shape 2353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4" name="Shape 23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5" name="Shape 2355"/>
          <p:cNvGrpSpPr/>
          <p:nvPr/>
        </p:nvGrpSpPr>
        <p:grpSpPr>
          <a:xfrm>
            <a:off x="7314328" y="2285046"/>
            <a:ext cx="306305" cy="265331"/>
            <a:chOff x="5642789" y="1864039"/>
            <a:chExt cx="306305" cy="265331"/>
          </a:xfrm>
        </p:grpSpPr>
        <p:sp>
          <p:nvSpPr>
            <p:cNvPr id="2356" name="Shape 2356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7" name="Shape 235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8" name="Shape 2358"/>
          <p:cNvGrpSpPr/>
          <p:nvPr/>
        </p:nvGrpSpPr>
        <p:grpSpPr>
          <a:xfrm>
            <a:off x="7314328" y="5506100"/>
            <a:ext cx="306305" cy="265331"/>
            <a:chOff x="5642789" y="1864039"/>
            <a:chExt cx="306305" cy="265331"/>
          </a:xfrm>
        </p:grpSpPr>
        <p:sp>
          <p:nvSpPr>
            <p:cNvPr id="2359" name="Shape 2359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0" name="Shape 236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1" name="Shape 2361"/>
          <p:cNvSpPr/>
          <p:nvPr/>
        </p:nvSpPr>
        <p:spPr>
          <a:xfrm>
            <a:off x="4149410" y="4469542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362" name="Shape 23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6430" y="5934294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Shape 23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45680" y="596947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364" name="Shape 2364"/>
          <p:cNvSpPr/>
          <p:nvPr/>
        </p:nvSpPr>
        <p:spPr>
          <a:xfrm>
            <a:off x="7014839" y="5966085"/>
            <a:ext cx="616758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5" name="Shape 23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20827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Shape 2366"/>
          <p:cNvSpPr txBox="1"/>
          <p:nvPr/>
        </p:nvSpPr>
        <p:spPr>
          <a:xfrm>
            <a:off x="7009734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Shape 2371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선택</a:t>
            </a:r>
          </a:p>
        </p:txBody>
      </p:sp>
      <p:pic>
        <p:nvPicPr>
          <p:cNvPr id="2372" name="Shape 2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226" y="21263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3" name="Shape 2373"/>
          <p:cNvSpPr/>
          <p:nvPr/>
        </p:nvSpPr>
        <p:spPr>
          <a:xfrm>
            <a:off x="4158282" y="579333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Shape 2374"/>
          <p:cNvSpPr/>
          <p:nvPr/>
        </p:nvSpPr>
        <p:spPr>
          <a:xfrm>
            <a:off x="4145539" y="5345601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Shape 2375"/>
          <p:cNvSpPr/>
          <p:nvPr/>
        </p:nvSpPr>
        <p:spPr>
          <a:xfrm>
            <a:off x="4145539" y="155097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Shape 2376"/>
          <p:cNvSpPr/>
          <p:nvPr/>
        </p:nvSpPr>
        <p:spPr>
          <a:xfrm>
            <a:off x="4145539" y="26305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Shape 2377"/>
          <p:cNvSpPr/>
          <p:nvPr/>
        </p:nvSpPr>
        <p:spPr>
          <a:xfrm>
            <a:off x="4145539" y="208565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Shape 2378"/>
          <p:cNvSpPr/>
          <p:nvPr/>
        </p:nvSpPr>
        <p:spPr>
          <a:xfrm>
            <a:off x="4145539" y="31755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Shape 2379"/>
          <p:cNvSpPr/>
          <p:nvPr/>
        </p:nvSpPr>
        <p:spPr>
          <a:xfrm>
            <a:off x="4145539" y="4246155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Shape 2380"/>
          <p:cNvSpPr/>
          <p:nvPr/>
        </p:nvSpPr>
        <p:spPr>
          <a:xfrm>
            <a:off x="4145539" y="3711476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Shape 2381"/>
          <p:cNvSpPr/>
          <p:nvPr/>
        </p:nvSpPr>
        <p:spPr>
          <a:xfrm>
            <a:off x="4145539" y="4791078"/>
            <a:ext cx="3520347" cy="52139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Shape 2382"/>
          <p:cNvSpPr/>
          <p:nvPr/>
        </p:nvSpPr>
        <p:spPr>
          <a:xfrm>
            <a:off x="4145226" y="1006054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Shape 2383"/>
          <p:cNvSpPr txBox="1"/>
          <p:nvPr/>
        </p:nvSpPr>
        <p:spPr>
          <a:xfrm>
            <a:off x="6659934" y="2071800"/>
            <a:ext cx="1063037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84" name="Shape 2384"/>
          <p:cNvSpPr txBox="1"/>
          <p:nvPr/>
        </p:nvSpPr>
        <p:spPr>
          <a:xfrm>
            <a:off x="6651321" y="3121696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85" name="Shape 2385"/>
          <p:cNvSpPr txBox="1"/>
          <p:nvPr/>
        </p:nvSpPr>
        <p:spPr>
          <a:xfrm>
            <a:off x="6651321" y="3696687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86" name="Shape 2386"/>
          <p:cNvSpPr txBox="1"/>
          <p:nvPr/>
        </p:nvSpPr>
        <p:spPr>
          <a:xfrm>
            <a:off x="6650060" y="4235682"/>
            <a:ext cx="1080532" cy="405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387" name="Shape 2387"/>
          <p:cNvSpPr/>
          <p:nvPr/>
        </p:nvSpPr>
        <p:spPr>
          <a:xfrm>
            <a:off x="6575664" y="319085"/>
            <a:ext cx="831672" cy="26024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388" name="Shape 2388"/>
          <p:cNvSpPr/>
          <p:nvPr/>
        </p:nvSpPr>
        <p:spPr>
          <a:xfrm>
            <a:off x="5776492" y="279067"/>
            <a:ext cx="831672" cy="300261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389" name="Shape 2389"/>
          <p:cNvSpPr/>
          <p:nvPr/>
        </p:nvSpPr>
        <p:spPr>
          <a:xfrm>
            <a:off x="4973803" y="323569"/>
            <a:ext cx="831672" cy="25575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390" name="Shape 2390"/>
          <p:cNvSpPr/>
          <p:nvPr/>
        </p:nvSpPr>
        <p:spPr>
          <a:xfrm>
            <a:off x="4157878" y="316052"/>
            <a:ext cx="831672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</a:p>
        </p:txBody>
      </p:sp>
      <p:sp>
        <p:nvSpPr>
          <p:cNvPr id="2391" name="Shape 2391"/>
          <p:cNvSpPr/>
          <p:nvPr/>
        </p:nvSpPr>
        <p:spPr>
          <a:xfrm>
            <a:off x="4145226" y="579333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Message</a:t>
            </a:r>
          </a:p>
        </p:txBody>
      </p:sp>
      <p:sp>
        <p:nvSpPr>
          <p:cNvPr id="2392" name="Shape 2392"/>
          <p:cNvSpPr/>
          <p:nvPr/>
        </p:nvSpPr>
        <p:spPr>
          <a:xfrm>
            <a:off x="5653080" y="25660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2393" name="Shape 2393"/>
          <p:cNvSpPr/>
          <p:nvPr/>
        </p:nvSpPr>
        <p:spPr>
          <a:xfrm>
            <a:off x="4157878" y="5811496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Shape 2394"/>
          <p:cNvSpPr/>
          <p:nvPr/>
        </p:nvSpPr>
        <p:spPr>
          <a:xfrm>
            <a:off x="4215278" y="584264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Shape 2395"/>
          <p:cNvSpPr/>
          <p:nvPr/>
        </p:nvSpPr>
        <p:spPr>
          <a:xfrm rot="10800000">
            <a:off x="4272254" y="5916033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Shape 2396"/>
          <p:cNvSpPr/>
          <p:nvPr/>
        </p:nvSpPr>
        <p:spPr>
          <a:xfrm>
            <a:off x="6861803" y="6043278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397" name="Shape 2397"/>
          <p:cNvSpPr/>
          <p:nvPr/>
        </p:nvSpPr>
        <p:spPr>
          <a:xfrm>
            <a:off x="7352156" y="5010962"/>
            <a:ext cx="241617" cy="2354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8" name="Shape 2398"/>
          <p:cNvSpPr/>
          <p:nvPr/>
        </p:nvSpPr>
        <p:spPr>
          <a:xfrm>
            <a:off x="7350360" y="3899387"/>
            <a:ext cx="241617" cy="2354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9" name="Shape 2399"/>
          <p:cNvGrpSpPr/>
          <p:nvPr/>
        </p:nvGrpSpPr>
        <p:grpSpPr>
          <a:xfrm>
            <a:off x="4541910" y="946961"/>
            <a:ext cx="4059872" cy="4964165"/>
            <a:chOff x="4541910" y="946961"/>
            <a:chExt cx="4059872" cy="4964165"/>
          </a:xfrm>
        </p:grpSpPr>
        <p:sp>
          <p:nvSpPr>
            <p:cNvPr id="2400" name="Shape 2400"/>
            <p:cNvSpPr/>
            <p:nvPr/>
          </p:nvSpPr>
          <p:spPr>
            <a:xfrm>
              <a:off x="4610919" y="5368907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Shape 2401"/>
            <p:cNvSpPr/>
            <p:nvPr/>
          </p:nvSpPr>
          <p:spPr>
            <a:xfrm>
              <a:off x="4610919" y="1596453"/>
              <a:ext cx="446145" cy="4418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Shape 2402"/>
            <p:cNvSpPr/>
            <p:nvPr/>
          </p:nvSpPr>
          <p:spPr>
            <a:xfrm>
              <a:off x="4610919" y="2662549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Shape 2403"/>
            <p:cNvSpPr/>
            <p:nvPr/>
          </p:nvSpPr>
          <p:spPr>
            <a:xfrm>
              <a:off x="4610919" y="2115306"/>
              <a:ext cx="446145" cy="4418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Shape 2404"/>
            <p:cNvSpPr/>
            <p:nvPr/>
          </p:nvSpPr>
          <p:spPr>
            <a:xfrm>
              <a:off x="4610919" y="3205150"/>
              <a:ext cx="446145" cy="441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4610919" y="4271741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4610919" y="3737060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4610919" y="4816664"/>
              <a:ext cx="446145" cy="441873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4610919" y="1030891"/>
              <a:ext cx="446145" cy="44187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9" name="Shape 2409"/>
            <p:cNvGrpSpPr/>
            <p:nvPr/>
          </p:nvGrpSpPr>
          <p:grpSpPr>
            <a:xfrm>
              <a:off x="5012144" y="1010264"/>
              <a:ext cx="3589638" cy="466362"/>
              <a:chOff x="2776200" y="658933"/>
              <a:chExt cx="3589638" cy="424828"/>
            </a:xfrm>
          </p:grpSpPr>
          <p:sp>
            <p:nvSpPr>
              <p:cNvPr id="2410" name="Shape 2410"/>
              <p:cNvSpPr txBox="1"/>
              <p:nvPr/>
            </p:nvSpPr>
            <p:spPr>
              <a:xfrm>
                <a:off x="2779641" y="658933"/>
                <a:ext cx="3586197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무한 야근 이벤트 시작</a:t>
                </a:r>
              </a:p>
            </p:txBody>
          </p:sp>
          <p:sp>
            <p:nvSpPr>
              <p:cNvPr id="2411" name="Shape 2411"/>
              <p:cNvSpPr txBox="1"/>
              <p:nvPr/>
            </p:nvSpPr>
            <p:spPr>
              <a:xfrm>
                <a:off x="4341612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2412" name="Shape 2412"/>
              <p:cNvSpPr txBox="1"/>
              <p:nvPr/>
            </p:nvSpPr>
            <p:spPr>
              <a:xfrm>
                <a:off x="2776200" y="873461"/>
                <a:ext cx="2065322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grpSp>
          <p:nvGrpSpPr>
            <p:cNvPr id="2413" name="Shape 2413"/>
            <p:cNvGrpSpPr/>
            <p:nvPr/>
          </p:nvGrpSpPr>
          <p:grpSpPr>
            <a:xfrm>
              <a:off x="5013006" y="1520066"/>
              <a:ext cx="2647421" cy="497248"/>
              <a:chOff x="2776191" y="630766"/>
              <a:chExt cx="2647421" cy="452961"/>
            </a:xfrm>
          </p:grpSpPr>
          <p:sp>
            <p:nvSpPr>
              <p:cNvPr id="2414" name="Shape 2414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Update ver 999.99.9</a:t>
                </a:r>
              </a:p>
            </p:txBody>
          </p:sp>
          <p:sp>
            <p:nvSpPr>
              <p:cNvPr id="2415" name="Shape 2415"/>
              <p:cNvSpPr txBox="1"/>
              <p:nvPr/>
            </p:nvSpPr>
            <p:spPr>
              <a:xfrm>
                <a:off x="4101573" y="630766"/>
                <a:ext cx="1322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2416" name="Shape 2416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417" name="Shape 2417"/>
            <p:cNvSpPr txBox="1"/>
            <p:nvPr/>
          </p:nvSpPr>
          <p:spPr>
            <a:xfrm>
              <a:off x="5015587" y="2097381"/>
              <a:ext cx="2311500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 Gift Mail</a:t>
              </a:r>
            </a:p>
          </p:txBody>
        </p:sp>
        <p:sp>
          <p:nvSpPr>
            <p:cNvPr id="2418" name="Shape 2418"/>
            <p:cNvSpPr txBox="1"/>
            <p:nvPr/>
          </p:nvSpPr>
          <p:spPr>
            <a:xfrm>
              <a:off x="5012137" y="2332883"/>
              <a:ext cx="2024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(Cle)야근요정희솝</a:t>
              </a:r>
            </a:p>
          </p:txBody>
        </p:sp>
        <p:grpSp>
          <p:nvGrpSpPr>
            <p:cNvPr id="2419" name="Shape 2419"/>
            <p:cNvGrpSpPr/>
            <p:nvPr/>
          </p:nvGrpSpPr>
          <p:grpSpPr>
            <a:xfrm>
              <a:off x="5028705" y="2591997"/>
              <a:ext cx="2632112" cy="650660"/>
              <a:chOff x="2776191" y="617179"/>
              <a:chExt cx="2632112" cy="592715"/>
            </a:xfrm>
          </p:grpSpPr>
          <p:sp>
            <p:nvSpPr>
              <p:cNvPr id="2420" name="Shape 2420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정기 점검 공지</a:t>
                </a:r>
              </a:p>
            </p:txBody>
          </p:sp>
          <p:sp>
            <p:nvSpPr>
              <p:cNvPr id="2421" name="Shape 2421"/>
              <p:cNvSpPr txBox="1"/>
              <p:nvPr/>
            </p:nvSpPr>
            <p:spPr>
              <a:xfrm>
                <a:off x="4327771" y="617179"/>
                <a:ext cx="10805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2422" name="Shape 2422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[GM_CleGames]</a:t>
                </a:r>
              </a:p>
            </p:txBody>
          </p:sp>
        </p:grpSp>
        <p:sp>
          <p:nvSpPr>
            <p:cNvPr id="2423" name="Shape 2423"/>
            <p:cNvSpPr/>
            <p:nvPr/>
          </p:nvSpPr>
          <p:spPr>
            <a:xfrm>
              <a:off x="4610919" y="3734846"/>
              <a:ext cx="446145" cy="441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Shape 2424"/>
            <p:cNvSpPr/>
            <p:nvPr/>
          </p:nvSpPr>
          <p:spPr>
            <a:xfrm>
              <a:off x="4610919" y="4272721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Shape 2425"/>
            <p:cNvSpPr/>
            <p:nvPr/>
          </p:nvSpPr>
          <p:spPr>
            <a:xfrm>
              <a:off x="4610919" y="4810092"/>
              <a:ext cx="446145" cy="44187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4610919" y="5376307"/>
              <a:ext cx="446145" cy="441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Shape 2427"/>
            <p:cNvSpPr txBox="1"/>
            <p:nvPr/>
          </p:nvSpPr>
          <p:spPr>
            <a:xfrm>
              <a:off x="4541910" y="946961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28" name="Shape 2428"/>
            <p:cNvSpPr txBox="1"/>
            <p:nvPr/>
          </p:nvSpPr>
          <p:spPr>
            <a:xfrm>
              <a:off x="4541910" y="1520054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29" name="Shape 2429"/>
            <p:cNvSpPr txBox="1"/>
            <p:nvPr/>
          </p:nvSpPr>
          <p:spPr>
            <a:xfrm>
              <a:off x="4541910" y="2031200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30" name="Shape 2430"/>
            <p:cNvSpPr txBox="1"/>
            <p:nvPr/>
          </p:nvSpPr>
          <p:spPr>
            <a:xfrm>
              <a:off x="4541910" y="2595875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31" name="Shape 2431"/>
            <p:cNvSpPr txBox="1"/>
            <p:nvPr/>
          </p:nvSpPr>
          <p:spPr>
            <a:xfrm>
              <a:off x="4541910" y="3134713"/>
              <a:ext cx="42191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new</a:t>
              </a:r>
            </a:p>
          </p:txBody>
        </p:sp>
        <p:sp>
          <p:nvSpPr>
            <p:cNvPr id="2432" name="Shape 2432"/>
            <p:cNvSpPr txBox="1"/>
            <p:nvPr/>
          </p:nvSpPr>
          <p:spPr>
            <a:xfrm>
              <a:off x="5063235" y="3189798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공지</a:t>
              </a:r>
            </a:p>
          </p:txBody>
        </p:sp>
        <p:sp>
          <p:nvSpPr>
            <p:cNvPr id="2433" name="Shape 2433"/>
            <p:cNvSpPr txBox="1"/>
            <p:nvPr/>
          </p:nvSpPr>
          <p:spPr>
            <a:xfrm>
              <a:off x="5053071" y="342531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(Cle)야근정령왕리키</a:t>
              </a:r>
            </a:p>
          </p:txBody>
        </p:sp>
        <p:sp>
          <p:nvSpPr>
            <p:cNvPr id="2434" name="Shape 2434"/>
            <p:cNvSpPr txBox="1"/>
            <p:nvPr/>
          </p:nvSpPr>
          <p:spPr>
            <a:xfrm>
              <a:off x="5079414" y="3703494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시스템 메시지</a:t>
              </a:r>
            </a:p>
          </p:txBody>
        </p:sp>
        <p:sp>
          <p:nvSpPr>
            <p:cNvPr id="2435" name="Shape 2435"/>
            <p:cNvSpPr txBox="1"/>
            <p:nvPr/>
          </p:nvSpPr>
          <p:spPr>
            <a:xfrm>
              <a:off x="5069250" y="3915357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436" name="Shape 2436"/>
            <p:cNvSpPr txBox="1"/>
            <p:nvPr/>
          </p:nvSpPr>
          <p:spPr>
            <a:xfrm>
              <a:off x="5091367" y="4207746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공지</a:t>
              </a:r>
            </a:p>
          </p:txBody>
        </p:sp>
        <p:sp>
          <p:nvSpPr>
            <p:cNvPr id="2437" name="Shape 2437"/>
            <p:cNvSpPr txBox="1"/>
            <p:nvPr/>
          </p:nvSpPr>
          <p:spPr>
            <a:xfrm>
              <a:off x="5081203" y="4443257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  <p:sp>
          <p:nvSpPr>
            <p:cNvPr id="2438" name="Shape 2438"/>
            <p:cNvSpPr txBox="1"/>
            <p:nvPr/>
          </p:nvSpPr>
          <p:spPr>
            <a:xfrm>
              <a:off x="5091367" y="4752107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연합 공지</a:t>
              </a:r>
            </a:p>
          </p:txBody>
        </p:sp>
        <p:sp>
          <p:nvSpPr>
            <p:cNvPr id="2439" name="Shape 2439"/>
            <p:cNvSpPr txBox="1"/>
            <p:nvPr/>
          </p:nvSpPr>
          <p:spPr>
            <a:xfrm>
              <a:off x="5081203" y="4979598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(Cle)드립마스터레이</a:t>
              </a:r>
            </a:p>
          </p:txBody>
        </p:sp>
        <p:sp>
          <p:nvSpPr>
            <p:cNvPr id="2440" name="Shape 2440"/>
            <p:cNvSpPr txBox="1"/>
            <p:nvPr/>
          </p:nvSpPr>
          <p:spPr>
            <a:xfrm>
              <a:off x="5074067" y="5306282"/>
              <a:ext cx="2255099" cy="253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정기 점검 완료</a:t>
              </a:r>
            </a:p>
          </p:txBody>
        </p:sp>
        <p:sp>
          <p:nvSpPr>
            <p:cNvPr id="2441" name="Shape 2441"/>
            <p:cNvSpPr txBox="1"/>
            <p:nvPr/>
          </p:nvSpPr>
          <p:spPr>
            <a:xfrm>
              <a:off x="5063903" y="5541794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[GM_CleGames]</a:t>
              </a:r>
            </a:p>
          </p:txBody>
        </p:sp>
      </p:grpSp>
      <p:sp>
        <p:nvSpPr>
          <p:cNvPr id="2442" name="Shape 2442"/>
          <p:cNvSpPr txBox="1"/>
          <p:nvPr/>
        </p:nvSpPr>
        <p:spPr>
          <a:xfrm>
            <a:off x="6639377" y="4751044"/>
            <a:ext cx="1080532" cy="31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sp>
        <p:nvSpPr>
          <p:cNvPr id="2443" name="Shape 2443"/>
          <p:cNvSpPr txBox="1"/>
          <p:nvPr/>
        </p:nvSpPr>
        <p:spPr>
          <a:xfrm>
            <a:off x="6631378" y="5336792"/>
            <a:ext cx="1080532" cy="31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2016-12-31 23:59</a:t>
            </a:r>
          </a:p>
        </p:txBody>
      </p:sp>
      <p:grpSp>
        <p:nvGrpSpPr>
          <p:cNvPr id="2444" name="Shape 2444"/>
          <p:cNvGrpSpPr/>
          <p:nvPr/>
        </p:nvGrpSpPr>
        <p:grpSpPr>
          <a:xfrm>
            <a:off x="7307473" y="1749089"/>
            <a:ext cx="306305" cy="265331"/>
            <a:chOff x="5642789" y="1864039"/>
            <a:chExt cx="306305" cy="265331"/>
          </a:xfrm>
        </p:grpSpPr>
        <p:sp>
          <p:nvSpPr>
            <p:cNvPr id="2445" name="Shape 2445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46" name="Shape 24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7" name="Shape 2447"/>
          <p:cNvGrpSpPr/>
          <p:nvPr/>
        </p:nvGrpSpPr>
        <p:grpSpPr>
          <a:xfrm>
            <a:off x="7314328" y="2285046"/>
            <a:ext cx="306305" cy="265331"/>
            <a:chOff x="5642789" y="1864039"/>
            <a:chExt cx="306305" cy="265331"/>
          </a:xfrm>
        </p:grpSpPr>
        <p:sp>
          <p:nvSpPr>
            <p:cNvPr id="2448" name="Shape 2448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49" name="Shape 24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0" name="Shape 2450"/>
          <p:cNvGrpSpPr/>
          <p:nvPr/>
        </p:nvGrpSpPr>
        <p:grpSpPr>
          <a:xfrm>
            <a:off x="7314328" y="5506100"/>
            <a:ext cx="306305" cy="265331"/>
            <a:chOff x="5642789" y="1864039"/>
            <a:chExt cx="306305" cy="265331"/>
          </a:xfrm>
        </p:grpSpPr>
        <p:sp>
          <p:nvSpPr>
            <p:cNvPr id="2451" name="Shape 2451"/>
            <p:cNvSpPr/>
            <p:nvPr/>
          </p:nvSpPr>
          <p:spPr>
            <a:xfrm>
              <a:off x="5642789" y="1864039"/>
              <a:ext cx="306305" cy="265331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2" name="Shape 24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269" y="1883131"/>
              <a:ext cx="215646" cy="202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3" name="Shape 2453"/>
          <p:cNvSpPr/>
          <p:nvPr/>
        </p:nvSpPr>
        <p:spPr>
          <a:xfrm>
            <a:off x="4145226" y="4429676"/>
            <a:ext cx="351616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454" name="Shape 2454"/>
          <p:cNvSpPr/>
          <p:nvPr/>
        </p:nvSpPr>
        <p:spPr>
          <a:xfrm>
            <a:off x="4226353" y="107737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Shape 2455"/>
          <p:cNvSpPr/>
          <p:nvPr/>
        </p:nvSpPr>
        <p:spPr>
          <a:xfrm rot="-2680985">
            <a:off x="4277331" y="1089099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Shape 2456"/>
          <p:cNvSpPr/>
          <p:nvPr/>
        </p:nvSpPr>
        <p:spPr>
          <a:xfrm>
            <a:off x="4226353" y="16459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Shape 2457"/>
          <p:cNvSpPr/>
          <p:nvPr/>
        </p:nvSpPr>
        <p:spPr>
          <a:xfrm>
            <a:off x="4226353" y="21802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Shape 2458"/>
          <p:cNvSpPr/>
          <p:nvPr/>
        </p:nvSpPr>
        <p:spPr>
          <a:xfrm>
            <a:off x="4226353" y="273215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Shape 2459"/>
          <p:cNvSpPr/>
          <p:nvPr/>
        </p:nvSpPr>
        <p:spPr>
          <a:xfrm>
            <a:off x="4226353" y="32760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Shape 2460"/>
          <p:cNvSpPr/>
          <p:nvPr/>
        </p:nvSpPr>
        <p:spPr>
          <a:xfrm>
            <a:off x="4226353" y="3829326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Shape 2461"/>
          <p:cNvSpPr/>
          <p:nvPr/>
        </p:nvSpPr>
        <p:spPr>
          <a:xfrm>
            <a:off x="4226353" y="4362882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Shape 2462"/>
          <p:cNvSpPr/>
          <p:nvPr/>
        </p:nvSpPr>
        <p:spPr>
          <a:xfrm>
            <a:off x="4226353" y="4906026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Shape 2463"/>
          <p:cNvSpPr/>
          <p:nvPr/>
        </p:nvSpPr>
        <p:spPr>
          <a:xfrm>
            <a:off x="4226353" y="5472623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4" name="Shape 246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80057" y="5985030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Shape 2465"/>
          <p:cNvSpPr/>
          <p:nvPr/>
        </p:nvSpPr>
        <p:spPr>
          <a:xfrm>
            <a:off x="5259501" y="6035600"/>
            <a:ext cx="288062" cy="2976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Shape 2466"/>
          <p:cNvSpPr txBox="1"/>
          <p:nvPr/>
        </p:nvSpPr>
        <p:spPr>
          <a:xfrm>
            <a:off x="5183360" y="6063898"/>
            <a:ext cx="69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</a:p>
        </p:txBody>
      </p:sp>
      <p:grpSp>
        <p:nvGrpSpPr>
          <p:cNvPr id="2467" name="Shape 2467"/>
          <p:cNvGrpSpPr/>
          <p:nvPr/>
        </p:nvGrpSpPr>
        <p:grpSpPr>
          <a:xfrm>
            <a:off x="6282240" y="5919193"/>
            <a:ext cx="867545" cy="564749"/>
            <a:chOff x="6856367" y="5936173"/>
            <a:chExt cx="867545" cy="564749"/>
          </a:xfrm>
        </p:grpSpPr>
        <p:pic>
          <p:nvPicPr>
            <p:cNvPr id="2468" name="Shape 246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97663" y="5936173"/>
              <a:ext cx="630342" cy="510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9" name="Shape 2469"/>
            <p:cNvSpPr txBox="1"/>
            <p:nvPr/>
          </p:nvSpPr>
          <p:spPr>
            <a:xfrm>
              <a:off x="6856367" y="6270091"/>
              <a:ext cx="86754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Mark as read</a:t>
              </a:r>
            </a:p>
          </p:txBody>
        </p:sp>
      </p:grpSp>
      <p:pic>
        <p:nvPicPr>
          <p:cNvPr id="2470" name="Shape 24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78282" y="5985901"/>
            <a:ext cx="329852" cy="32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Shape 2471"/>
          <p:cNvSpPr txBox="1"/>
          <p:nvPr/>
        </p:nvSpPr>
        <p:spPr>
          <a:xfrm>
            <a:off x="7179642" y="6272980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Take</a:t>
            </a:r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Shape 2476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(텍스트형)</a:t>
            </a:r>
          </a:p>
        </p:txBody>
      </p:sp>
      <p:pic>
        <p:nvPicPr>
          <p:cNvPr id="2477" name="Shape 2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691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Shape 2478"/>
          <p:cNvSpPr/>
          <p:nvPr/>
        </p:nvSpPr>
        <p:spPr>
          <a:xfrm>
            <a:off x="0" y="90100"/>
            <a:ext cx="65" cy="276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Shape 2479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480" name="Shape 2480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보낸 사람의 닉네임을 보여준다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481" name="Shape 2481"/>
          <p:cNvCxnSpPr>
            <a:stCxn id="2479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8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482" name="Shape 2482"/>
          <p:cNvCxnSpPr>
            <a:stCxn id="2480" idx="1"/>
          </p:cNvCxnSpPr>
          <p:nvPr/>
        </p:nvCxnSpPr>
        <p:spPr>
          <a:xfrm flipH="1">
            <a:off x="7935125" y="823197"/>
            <a:ext cx="561900" cy="471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483" name="Shape 2483"/>
          <p:cNvSpPr txBox="1"/>
          <p:nvPr/>
        </p:nvSpPr>
        <p:spPr>
          <a:xfrm>
            <a:off x="8497025" y="1091562"/>
            <a:ext cx="3612257" cy="16603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메시지의 경우 유저 메일 기준인 1000자를 초과 할 수 있다.(최대 2000자 – 테이블에 정의)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하단의 텍스트 영역에 출력할 텍스트는 텍스트 앞에 ▽로 구분한다(ㅁ + pagedown + 9)</a:t>
            </a:r>
          </a:p>
        </p:txBody>
      </p:sp>
      <p:sp>
        <p:nvSpPr>
          <p:cNvPr id="2484" name="Shape 2484"/>
          <p:cNvSpPr txBox="1"/>
          <p:nvPr/>
        </p:nvSpPr>
        <p:spPr>
          <a:xfrm>
            <a:off x="316405" y="575938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485" name="Shape 2485"/>
          <p:cNvSpPr txBox="1"/>
          <p:nvPr/>
        </p:nvSpPr>
        <p:spPr>
          <a:xfrm>
            <a:off x="8535757" y="4622332"/>
            <a:ext cx="3612257" cy="1880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떄는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Shape 2486"/>
          <p:cNvSpPr txBox="1"/>
          <p:nvPr/>
        </p:nvSpPr>
        <p:spPr>
          <a:xfrm>
            <a:off x="316405" y="2571725"/>
            <a:ext cx="3612257" cy="1126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첨부하는 이미지 영역.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영역에 첨부할 이미지 링크 혹은 파일은 테이블에 정의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 사이즈는 논의 후 결정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좌측 상단을 이미지 영역으로 한다.</a:t>
            </a:r>
          </a:p>
        </p:txBody>
      </p:sp>
      <p:cxnSp>
        <p:nvCxnSpPr>
          <p:cNvPr id="2487" name="Shape 2487"/>
          <p:cNvCxnSpPr>
            <a:stCxn id="2483" idx="1"/>
          </p:cNvCxnSpPr>
          <p:nvPr/>
        </p:nvCxnSpPr>
        <p:spPr>
          <a:xfrm flipH="1">
            <a:off x="7666925" y="1921735"/>
            <a:ext cx="830100" cy="298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488" name="Shape 2488"/>
          <p:cNvGrpSpPr/>
          <p:nvPr/>
        </p:nvGrpSpPr>
        <p:grpSpPr>
          <a:xfrm>
            <a:off x="4390752" y="258241"/>
            <a:ext cx="3553754" cy="5681054"/>
            <a:chOff x="4374276" y="258241"/>
            <a:chExt cx="3553754" cy="5681054"/>
          </a:xfrm>
        </p:grpSpPr>
        <p:sp>
          <p:nvSpPr>
            <p:cNvPr id="2489" name="Shape 2489"/>
            <p:cNvSpPr/>
            <p:nvPr/>
          </p:nvSpPr>
          <p:spPr>
            <a:xfrm>
              <a:off x="4399200" y="258241"/>
              <a:ext cx="3519944" cy="5583461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90" name="Shape 2490"/>
            <p:cNvGrpSpPr/>
            <p:nvPr/>
          </p:nvGrpSpPr>
          <p:grpSpPr>
            <a:xfrm>
              <a:off x="4374276" y="874905"/>
              <a:ext cx="3553754" cy="5064391"/>
              <a:chOff x="4382514" y="792527"/>
              <a:chExt cx="3553754" cy="5064391"/>
            </a:xfrm>
          </p:grpSpPr>
          <p:sp>
            <p:nvSpPr>
              <p:cNvPr id="2491" name="Shape 2491"/>
              <p:cNvSpPr/>
              <p:nvPr/>
            </p:nvSpPr>
            <p:spPr>
              <a:xfrm>
                <a:off x="4469569" y="1107058"/>
                <a:ext cx="3390430" cy="4749860"/>
              </a:xfrm>
              <a:prstGeom prst="flowChartProcess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92" name="Shape 2492"/>
              <p:cNvCxnSpPr/>
              <p:nvPr/>
            </p:nvCxnSpPr>
            <p:spPr>
              <a:xfrm>
                <a:off x="6640075" y="1021866"/>
                <a:ext cx="122549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2493" name="Shape 2493"/>
              <p:cNvSpPr txBox="1"/>
              <p:nvPr/>
            </p:nvSpPr>
            <p:spPr>
              <a:xfrm>
                <a:off x="5975480" y="1401900"/>
                <a:ext cx="1919175" cy="2354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Dear Lord.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1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nasa has ordered the astronauts to skip their first possible landing attempt at Florida's Kennedy Space Center at 8:01 a.m. EST today.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</a:p>
            </p:txBody>
          </p:sp>
          <p:sp>
            <p:nvSpPr>
              <p:cNvPr id="2494" name="Shape 2494"/>
              <p:cNvSpPr txBox="1"/>
              <p:nvPr/>
            </p:nvSpPr>
            <p:spPr>
              <a:xfrm>
                <a:off x="6105630" y="812970"/>
                <a:ext cx="1830638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mo"/>
                  <a:buNone/>
                </a:pPr>
                <a:r>
                  <a:rPr b="0" i="0" lang="en-US" sz="1000" u="none" cap="none" strike="noStrike">
                    <a:solidFill>
                      <a:schemeClr val="lt1"/>
                    </a:solidFill>
                    <a:latin typeface="Arimo"/>
                    <a:ea typeface="Arimo"/>
                    <a:cs typeface="Arimo"/>
                    <a:sym typeface="Arimo"/>
                  </a:rPr>
                  <a:t>2016-12-31 23:59:59</a:t>
                </a:r>
              </a:p>
            </p:txBody>
          </p:sp>
          <p:grpSp>
            <p:nvGrpSpPr>
              <p:cNvPr id="2495" name="Shape 2495"/>
              <p:cNvGrpSpPr/>
              <p:nvPr/>
            </p:nvGrpSpPr>
            <p:grpSpPr>
              <a:xfrm>
                <a:off x="4536128" y="999813"/>
                <a:ext cx="1442350" cy="2934095"/>
                <a:chOff x="2505648" y="1211604"/>
                <a:chExt cx="1279616" cy="2603052"/>
              </a:xfrm>
            </p:grpSpPr>
            <p:sp>
              <p:nvSpPr>
                <p:cNvPr id="2496" name="Shape 2496"/>
                <p:cNvSpPr/>
                <p:nvPr/>
              </p:nvSpPr>
              <p:spPr>
                <a:xfrm>
                  <a:off x="2505648" y="1363261"/>
                  <a:ext cx="1279616" cy="2300858"/>
                </a:xfrm>
                <a:prstGeom prst="flowChartProcess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rgbClr val="787878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497" name="Shape 249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13395" r="17322" t="0"/>
                <a:stretch/>
              </p:blipFill>
              <p:spPr>
                <a:xfrm flipH="1">
                  <a:off x="2526914" y="1211604"/>
                  <a:ext cx="1223175" cy="260305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498" name="Shape 2498"/>
              <p:cNvSpPr/>
              <p:nvPr/>
            </p:nvSpPr>
            <p:spPr>
              <a:xfrm>
                <a:off x="4382514" y="4047557"/>
                <a:ext cx="3553315" cy="1332968"/>
              </a:xfrm>
              <a:prstGeom prst="rect">
                <a:avLst/>
              </a:prstGeom>
              <a:solidFill>
                <a:srgbClr val="C55A11">
                  <a:alpha val="26666"/>
                </a:srgb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FBFBF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16:9</a:t>
                </a:r>
              </a:p>
            </p:txBody>
          </p:sp>
          <p:sp>
            <p:nvSpPr>
              <p:cNvPr id="2499" name="Shape 2499"/>
              <p:cNvSpPr txBox="1"/>
              <p:nvPr/>
            </p:nvSpPr>
            <p:spPr>
              <a:xfrm>
                <a:off x="4459867" y="792527"/>
                <a:ext cx="198831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GM_Cle</a:t>
                </a:r>
              </a:p>
            </p:txBody>
          </p:sp>
          <p:sp>
            <p:nvSpPr>
              <p:cNvPr id="2500" name="Shape 2500"/>
              <p:cNvSpPr txBox="1"/>
              <p:nvPr/>
            </p:nvSpPr>
            <p:spPr>
              <a:xfrm>
                <a:off x="4587130" y="3842316"/>
                <a:ext cx="3200700" cy="178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nasa has ordered the astronauts to skip their first possible landing attempt at Florida's Kennedy Space Center at 8:01 a.m. EST today.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patchy fog and scattered clouds have forced yet another delay in the return of the space shuttle columbia.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b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</a:p>
            </p:txBody>
          </p:sp>
        </p:grpSp>
      </p:grpSp>
      <p:cxnSp>
        <p:nvCxnSpPr>
          <p:cNvPr id="2501" name="Shape 2501"/>
          <p:cNvCxnSpPr>
            <a:stCxn id="2486" idx="3"/>
            <a:endCxn id="2497" idx="3"/>
          </p:cNvCxnSpPr>
          <p:nvPr/>
        </p:nvCxnSpPr>
        <p:spPr>
          <a:xfrm flipH="1" rot="10800000">
            <a:off x="3928662" y="2549122"/>
            <a:ext cx="639600" cy="5859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502" name="Shape 2502"/>
          <p:cNvGrpSpPr/>
          <p:nvPr/>
        </p:nvGrpSpPr>
        <p:grpSpPr>
          <a:xfrm>
            <a:off x="4418012" y="5857110"/>
            <a:ext cx="3529677" cy="636647"/>
            <a:chOff x="4418012" y="5857110"/>
            <a:chExt cx="3529677" cy="636647"/>
          </a:xfrm>
        </p:grpSpPr>
        <p:sp>
          <p:nvSpPr>
            <p:cNvPr id="2503" name="Shape 2503"/>
            <p:cNvSpPr/>
            <p:nvPr/>
          </p:nvSpPr>
          <p:spPr>
            <a:xfrm>
              <a:off x="4427342" y="5857110"/>
              <a:ext cx="3520347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Shape 2504"/>
            <p:cNvSpPr/>
            <p:nvPr/>
          </p:nvSpPr>
          <p:spPr>
            <a:xfrm>
              <a:off x="7148100" y="6088892"/>
              <a:ext cx="50205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Send</a:t>
              </a: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4418012" y="5857110"/>
              <a:ext cx="3501132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4455553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 rot="10800000">
              <a:off x="454171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Shape 2508"/>
            <p:cNvSpPr/>
            <p:nvPr/>
          </p:nvSpPr>
          <p:spPr>
            <a:xfrm>
              <a:off x="7294496" y="5863917"/>
              <a:ext cx="608024" cy="22497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09" name="Shape 2509"/>
          <p:cNvCxnSpPr>
            <a:stCxn id="2485" idx="1"/>
          </p:cNvCxnSpPr>
          <p:nvPr/>
        </p:nvCxnSpPr>
        <p:spPr>
          <a:xfrm flipH="1">
            <a:off x="6976357" y="5562592"/>
            <a:ext cx="1559400" cy="655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10" name="Shape 2510"/>
          <p:cNvCxnSpPr/>
          <p:nvPr/>
        </p:nvCxnSpPr>
        <p:spPr>
          <a:xfrm>
            <a:off x="3928662" y="6152387"/>
            <a:ext cx="1758900" cy="50099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511" name="Shape 2511"/>
          <p:cNvGrpSpPr/>
          <p:nvPr/>
        </p:nvGrpSpPr>
        <p:grpSpPr>
          <a:xfrm>
            <a:off x="4417079" y="256605"/>
            <a:ext cx="3520347" cy="644913"/>
            <a:chOff x="4145226" y="256605"/>
            <a:chExt cx="3520347" cy="644913"/>
          </a:xfrm>
        </p:grpSpPr>
        <p:sp>
          <p:nvSpPr>
            <p:cNvPr id="2512" name="Shape 2512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514" name="Shape 2514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516" name="Shape 2516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518" name="Shape 25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9232" y="60146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Shape 2519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Shape 2524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시스템 메시지(아이템 첨부)</a:t>
            </a:r>
          </a:p>
        </p:txBody>
      </p:sp>
      <p:pic>
        <p:nvPicPr>
          <p:cNvPr id="2525" name="Shape 2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Shape 2526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Shape 2527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528" name="Shape 2528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보낸 사람의 닉네임을 보여준다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529" name="Shape 2529"/>
          <p:cNvCxnSpPr>
            <a:stCxn id="2527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8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30" name="Shape 2530"/>
          <p:cNvCxnSpPr>
            <a:stCxn id="2528" idx="1"/>
          </p:cNvCxnSpPr>
          <p:nvPr/>
        </p:nvCxnSpPr>
        <p:spPr>
          <a:xfrm flipH="1">
            <a:off x="7935125" y="823197"/>
            <a:ext cx="561900" cy="2283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31" name="Shape 2531"/>
          <p:cNvSpPr txBox="1"/>
          <p:nvPr/>
        </p:nvSpPr>
        <p:spPr>
          <a:xfrm>
            <a:off x="8497025" y="1091562"/>
            <a:ext cx="3612257" cy="87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메시지의 경우 유저 메일 기준인 2000자를 초과 할 수 있다.(최대 5000자)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</p:txBody>
      </p:sp>
      <p:sp>
        <p:nvSpPr>
          <p:cNvPr id="2532" name="Shape 2532"/>
          <p:cNvSpPr txBox="1"/>
          <p:nvPr/>
        </p:nvSpPr>
        <p:spPr>
          <a:xfrm>
            <a:off x="316405" y="3778462"/>
            <a:ext cx="3612257" cy="1126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ITEM 리스트를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ICON, 이름,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첨부 개수는 데이터 테이블에 정의한다.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리스트의 경우 아래로 스크롤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수령이 완료된 경우 ICON, 이름. 수량을 회색 처리를 한다.</a:t>
            </a:r>
          </a:p>
        </p:txBody>
      </p:sp>
      <p:sp>
        <p:nvSpPr>
          <p:cNvPr id="2533" name="Shape 2533"/>
          <p:cNvSpPr txBox="1"/>
          <p:nvPr/>
        </p:nvSpPr>
        <p:spPr>
          <a:xfrm>
            <a:off x="8490825" y="5379307"/>
            <a:ext cx="3612257" cy="96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다수의 아이템이 첨부된 경우 개별로 획득 할 수 없으며 모두 일괄 수령된다.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수령을 완료한 메일의 경우 Take 버튼이 수령완료로 변경 된다.</a:t>
            </a:r>
          </a:p>
        </p:txBody>
      </p:sp>
      <p:sp>
        <p:nvSpPr>
          <p:cNvPr id="2534" name="Shape 2534"/>
          <p:cNvSpPr txBox="1"/>
          <p:nvPr/>
        </p:nvSpPr>
        <p:spPr>
          <a:xfrm>
            <a:off x="316405" y="2571725"/>
            <a:ext cx="3612257" cy="9163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첨부하는 이미지 영역.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영역에 첨부할 이미지 링크 혹은 파일은 테이블에 정의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 사이즈는 논의 후 결정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좌측 상단을 이미지 영역으로 한다.</a:t>
            </a:r>
          </a:p>
        </p:txBody>
      </p:sp>
      <p:cxnSp>
        <p:nvCxnSpPr>
          <p:cNvPr id="2535" name="Shape 2535"/>
          <p:cNvCxnSpPr>
            <a:stCxn id="2531" idx="1"/>
          </p:cNvCxnSpPr>
          <p:nvPr/>
        </p:nvCxnSpPr>
        <p:spPr>
          <a:xfrm flipH="1">
            <a:off x="7666925" y="1530202"/>
            <a:ext cx="830100" cy="690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536" name="Shape 2536"/>
          <p:cNvGrpSpPr/>
          <p:nvPr/>
        </p:nvGrpSpPr>
        <p:grpSpPr>
          <a:xfrm>
            <a:off x="3928662" y="907859"/>
            <a:ext cx="4006497" cy="5070738"/>
            <a:chOff x="3928662" y="1031429"/>
            <a:chExt cx="4006497" cy="5070738"/>
          </a:xfrm>
        </p:grpSpPr>
        <p:sp>
          <p:nvSpPr>
            <p:cNvPr id="2537" name="Shape 2537"/>
            <p:cNvSpPr/>
            <p:nvPr/>
          </p:nvSpPr>
          <p:spPr>
            <a:xfrm>
              <a:off x="4468460" y="1345958"/>
              <a:ext cx="3390430" cy="4749860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8" name="Shape 2538"/>
            <p:cNvCxnSpPr/>
            <p:nvPr/>
          </p:nvCxnSpPr>
          <p:spPr>
            <a:xfrm>
              <a:off x="6638964" y="1260766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539" name="Shape 2539"/>
            <p:cNvSpPr txBox="1"/>
            <p:nvPr/>
          </p:nvSpPr>
          <p:spPr>
            <a:xfrm>
              <a:off x="5982237" y="1438407"/>
              <a:ext cx="1919175" cy="2354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Dear Lord.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patchy fog and scattered clouds have forced yet another delay in the return of the space shuttle columbia.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nasa has ordered the astronauts to skip their first possible landing attempt at Florida's Kennedy Space Center at 8:01 a.m. EST today.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540" name="Shape 2540"/>
            <p:cNvSpPr txBox="1"/>
            <p:nvPr/>
          </p:nvSpPr>
          <p:spPr>
            <a:xfrm>
              <a:off x="6104521" y="1051870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grpSp>
          <p:nvGrpSpPr>
            <p:cNvPr id="2541" name="Shape 2541"/>
            <p:cNvGrpSpPr/>
            <p:nvPr/>
          </p:nvGrpSpPr>
          <p:grpSpPr>
            <a:xfrm>
              <a:off x="4535017" y="1238715"/>
              <a:ext cx="1442350" cy="2934095"/>
              <a:chOff x="2505648" y="1211604"/>
              <a:chExt cx="1279616" cy="2603052"/>
            </a:xfrm>
          </p:grpSpPr>
          <p:sp>
            <p:nvSpPr>
              <p:cNvPr id="2542" name="Shape 2542"/>
              <p:cNvSpPr/>
              <p:nvPr/>
            </p:nvSpPr>
            <p:spPr>
              <a:xfrm>
                <a:off x="2505648" y="1363261"/>
                <a:ext cx="1279616" cy="2300858"/>
              </a:xfrm>
              <a:prstGeom prst="flowChartProcess">
                <a:avLst/>
              </a:prstGeom>
              <a:solidFill>
                <a:schemeClr val="accent3"/>
              </a:solidFill>
              <a:ln cap="flat" cmpd="sng" w="12700">
                <a:solidFill>
                  <a:srgbClr val="787878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543" name="Shape 2543"/>
              <p:cNvPicPr preferRelativeResize="0"/>
              <p:nvPr/>
            </p:nvPicPr>
            <p:blipFill rotWithShape="1">
              <a:blip r:embed="rId4">
                <a:alphaModFix/>
              </a:blip>
              <a:srcRect b="0" l="13395" r="17322" t="0"/>
              <a:stretch/>
            </p:blipFill>
            <p:spPr>
              <a:xfrm flipH="1">
                <a:off x="2526914" y="1211604"/>
                <a:ext cx="1223175" cy="26030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44" name="Shape 2544"/>
            <p:cNvSpPr/>
            <p:nvPr/>
          </p:nvSpPr>
          <p:spPr>
            <a:xfrm>
              <a:off x="4519339" y="4063600"/>
              <a:ext cx="3288670" cy="1974472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45" name="Shape 2545"/>
            <p:cNvGrpSpPr/>
            <p:nvPr/>
          </p:nvGrpSpPr>
          <p:grpSpPr>
            <a:xfrm>
              <a:off x="4657691" y="4118443"/>
              <a:ext cx="1300298" cy="489902"/>
              <a:chOff x="2483058" y="4162423"/>
              <a:chExt cx="1300298" cy="489902"/>
            </a:xfrm>
          </p:grpSpPr>
          <p:sp>
            <p:nvSpPr>
              <p:cNvPr id="2546" name="Shape 2546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Shape 2547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48" name="Shape 2548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49" name="Shape 2549"/>
            <p:cNvGrpSpPr/>
            <p:nvPr/>
          </p:nvGrpSpPr>
          <p:grpSpPr>
            <a:xfrm>
              <a:off x="6366681" y="4118443"/>
              <a:ext cx="1300298" cy="489902"/>
              <a:chOff x="2483058" y="4162423"/>
              <a:chExt cx="1300298" cy="489902"/>
            </a:xfrm>
          </p:grpSpPr>
          <p:sp>
            <p:nvSpPr>
              <p:cNvPr id="2550" name="Shape 2550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Shape 2551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52" name="Shape 2552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53" name="Shape 2553"/>
            <p:cNvGrpSpPr/>
            <p:nvPr/>
          </p:nvGrpSpPr>
          <p:grpSpPr>
            <a:xfrm>
              <a:off x="4657691" y="4695398"/>
              <a:ext cx="1300298" cy="489902"/>
              <a:chOff x="2483058" y="4162423"/>
              <a:chExt cx="1300298" cy="489902"/>
            </a:xfrm>
          </p:grpSpPr>
          <p:sp>
            <p:nvSpPr>
              <p:cNvPr id="2554" name="Shape 2554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Shape 2555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56" name="Shape 2556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57" name="Shape 2557"/>
            <p:cNvGrpSpPr/>
            <p:nvPr/>
          </p:nvGrpSpPr>
          <p:grpSpPr>
            <a:xfrm>
              <a:off x="6366681" y="4695398"/>
              <a:ext cx="1300298" cy="489902"/>
              <a:chOff x="2483058" y="4162423"/>
              <a:chExt cx="1300298" cy="489902"/>
            </a:xfrm>
          </p:grpSpPr>
          <p:sp>
            <p:nvSpPr>
              <p:cNvPr id="2558" name="Shape 2558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Shape 2559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60" name="Shape 2560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61" name="Shape 2561"/>
            <p:cNvGrpSpPr/>
            <p:nvPr/>
          </p:nvGrpSpPr>
          <p:grpSpPr>
            <a:xfrm>
              <a:off x="4657691" y="5256444"/>
              <a:ext cx="1300298" cy="845723"/>
              <a:chOff x="2483058" y="4162423"/>
              <a:chExt cx="1300298" cy="845723"/>
            </a:xfrm>
          </p:grpSpPr>
          <p:sp>
            <p:nvSpPr>
              <p:cNvPr id="2562" name="Shape 2562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Shape 2563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64" name="Shape 2564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  <p:sp>
            <p:nvSpPr>
              <p:cNvPr id="2565" name="Shape 2565"/>
              <p:cNvSpPr txBox="1"/>
              <p:nvPr/>
            </p:nvSpPr>
            <p:spPr>
              <a:xfrm>
                <a:off x="2939432" y="4746537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566" name="Shape 2566"/>
            <p:cNvGrpSpPr/>
            <p:nvPr/>
          </p:nvGrpSpPr>
          <p:grpSpPr>
            <a:xfrm>
              <a:off x="6366681" y="5256444"/>
              <a:ext cx="1300298" cy="489902"/>
              <a:chOff x="2483058" y="4162423"/>
              <a:chExt cx="1300298" cy="489902"/>
            </a:xfrm>
          </p:grpSpPr>
          <p:sp>
            <p:nvSpPr>
              <p:cNvPr id="2567" name="Shape 2567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Shape 2568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569" name="Shape 2569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sp>
          <p:nvSpPr>
            <p:cNvPr id="2570" name="Shape 2570"/>
            <p:cNvSpPr/>
            <p:nvPr/>
          </p:nvSpPr>
          <p:spPr>
            <a:xfrm>
              <a:off x="4657696" y="5851396"/>
              <a:ext cx="439349" cy="186676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368862" y="5851396"/>
              <a:ext cx="439349" cy="186676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Shape 2572"/>
            <p:cNvSpPr txBox="1"/>
            <p:nvPr/>
          </p:nvSpPr>
          <p:spPr>
            <a:xfrm>
              <a:off x="6823053" y="5838960"/>
              <a:ext cx="62068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item01</a:t>
              </a:r>
            </a:p>
          </p:txBody>
        </p:sp>
        <p:sp>
          <p:nvSpPr>
            <p:cNvPr id="2573" name="Shape 2573"/>
            <p:cNvSpPr txBox="1"/>
            <p:nvPr/>
          </p:nvSpPr>
          <p:spPr>
            <a:xfrm>
              <a:off x="4458757" y="1031429"/>
              <a:ext cx="198831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GM_Cle</a:t>
              </a:r>
            </a:p>
          </p:txBody>
        </p:sp>
        <p:cxnSp>
          <p:nvCxnSpPr>
            <p:cNvPr id="2574" name="Shape 2574"/>
            <p:cNvCxnSpPr/>
            <p:nvPr/>
          </p:nvCxnSpPr>
          <p:spPr>
            <a:xfrm>
              <a:off x="3928662" y="4737180"/>
              <a:ext cx="729032" cy="310439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575" name="Shape 2575"/>
            <p:cNvCxnSpPr>
              <a:stCxn id="2534" idx="3"/>
              <a:endCxn id="2543" idx="3"/>
            </p:cNvCxnSpPr>
            <p:nvPr/>
          </p:nvCxnSpPr>
          <p:spPr>
            <a:xfrm flipH="1" rot="10800000">
              <a:off x="3928662" y="2705876"/>
              <a:ext cx="630300" cy="447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2576" name="Shape 2576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Shape 2577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578" name="Shape 2578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Shape 2579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Shape 2580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Shape 2581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Shape 2582"/>
          <p:cNvSpPr/>
          <p:nvPr/>
        </p:nvSpPr>
        <p:spPr>
          <a:xfrm>
            <a:off x="7051342" y="5966085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3" name="Shape 25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2632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Shape 2584"/>
          <p:cNvSpPr txBox="1"/>
          <p:nvPr/>
        </p:nvSpPr>
        <p:spPr>
          <a:xfrm>
            <a:off x="7141539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  <p:cxnSp>
        <p:nvCxnSpPr>
          <p:cNvPr id="2585" name="Shape 2585"/>
          <p:cNvCxnSpPr>
            <a:endCxn id="2582" idx="3"/>
          </p:cNvCxnSpPr>
          <p:nvPr/>
        </p:nvCxnSpPr>
        <p:spPr>
          <a:xfrm flipH="1">
            <a:off x="7854022" y="5994847"/>
            <a:ext cx="636900" cy="2052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586" name="Shape 2586"/>
          <p:cNvGrpSpPr/>
          <p:nvPr/>
        </p:nvGrpSpPr>
        <p:grpSpPr>
          <a:xfrm>
            <a:off x="4417079" y="256605"/>
            <a:ext cx="3520347" cy="644913"/>
            <a:chOff x="4145226" y="256605"/>
            <a:chExt cx="3520347" cy="644913"/>
          </a:xfrm>
        </p:grpSpPr>
        <p:sp>
          <p:nvSpPr>
            <p:cNvPr id="2587" name="Shape 2587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588" name="Shape 2588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589" name="Shape 2589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590" name="Shape 2590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591" name="Shape 2591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593" name="Shape 2593"/>
          <p:cNvSpPr/>
          <p:nvPr/>
        </p:nvSpPr>
        <p:spPr>
          <a:xfrm>
            <a:off x="4410757" y="4526687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594" name="Shape 25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7535" y="6014162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595" name="Shape 2595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Shape 2600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메시지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공지</a:t>
            </a:r>
          </a:p>
        </p:txBody>
      </p:sp>
      <p:sp>
        <p:nvSpPr>
          <p:cNvPr id="2601" name="Shape 2601"/>
          <p:cNvSpPr/>
          <p:nvPr/>
        </p:nvSpPr>
        <p:spPr>
          <a:xfrm>
            <a:off x="0" y="90100"/>
            <a:ext cx="65" cy="276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Shape 2602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603" name="Shape 2603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업데이트가 될 버전을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sp>
        <p:nvSpPr>
          <p:cNvPr id="2604" name="Shape 2604"/>
          <p:cNvSpPr txBox="1"/>
          <p:nvPr/>
        </p:nvSpPr>
        <p:spPr>
          <a:xfrm>
            <a:off x="8497025" y="1091562"/>
            <a:ext cx="3612257" cy="87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메시지의 경우 유저 메일 기준인 2000자를 초과 할 수 있다.(최대 5000자)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</p:txBody>
      </p:sp>
      <p:sp>
        <p:nvSpPr>
          <p:cNvPr id="2605" name="Shape 2605"/>
          <p:cNvSpPr txBox="1"/>
          <p:nvPr/>
        </p:nvSpPr>
        <p:spPr>
          <a:xfrm>
            <a:off x="316405" y="3402221"/>
            <a:ext cx="3612257" cy="15028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ITEM 리스트를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ICON, 이름,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첨부 개수는 데이터 테이블에 정의한다.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리스트의 경우 아래로 스크롤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수령이 완료된 경우 ICON, 이름. 수량을 회색 처리를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버전이 업데이트 되기 전엔 아이템 수령이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 후에만 아이템 수령이 가능 하다.</a:t>
            </a:r>
          </a:p>
        </p:txBody>
      </p:sp>
      <p:sp>
        <p:nvSpPr>
          <p:cNvPr id="2606" name="Shape 2606"/>
          <p:cNvSpPr txBox="1"/>
          <p:nvPr/>
        </p:nvSpPr>
        <p:spPr>
          <a:xfrm>
            <a:off x="8546796" y="5028248"/>
            <a:ext cx="3612257" cy="7982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스토어로 링크 시켜준다.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버전 업데이트가 된 후에는 아이템 수령 버튼으로 변경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수령 후엔 수령 완료로 변경 된다.</a:t>
            </a:r>
          </a:p>
        </p:txBody>
      </p:sp>
      <p:sp>
        <p:nvSpPr>
          <p:cNvPr id="2607" name="Shape 2607"/>
          <p:cNvSpPr txBox="1"/>
          <p:nvPr/>
        </p:nvSpPr>
        <p:spPr>
          <a:xfrm>
            <a:off x="307712" y="4984778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608" name="Shape 2608"/>
          <p:cNvSpPr txBox="1"/>
          <p:nvPr/>
        </p:nvSpPr>
        <p:spPr>
          <a:xfrm>
            <a:off x="307712" y="5848941"/>
            <a:ext cx="3612257" cy="3218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메일과 동일한 기능을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9" name="Shape 2609"/>
          <p:cNvCxnSpPr/>
          <p:nvPr/>
        </p:nvCxnSpPr>
        <p:spPr>
          <a:xfrm>
            <a:off x="4399200" y="259200"/>
            <a:ext cx="2742299" cy="363300"/>
          </a:xfrm>
          <a:prstGeom prst="bentConnector4">
            <a:avLst>
              <a:gd fmla="val 11449" name="adj1"/>
              <a:gd fmla="val 16292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610" name="Shape 2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691" y="2592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Shape 2611"/>
          <p:cNvSpPr/>
          <p:nvPr/>
        </p:nvSpPr>
        <p:spPr>
          <a:xfrm>
            <a:off x="4399200" y="259200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2" name="Shape 2612"/>
          <p:cNvGrpSpPr/>
          <p:nvPr/>
        </p:nvGrpSpPr>
        <p:grpSpPr>
          <a:xfrm>
            <a:off x="4459867" y="908813"/>
            <a:ext cx="3476400" cy="4930416"/>
            <a:chOff x="4459867" y="727577"/>
            <a:chExt cx="3476400" cy="4930416"/>
          </a:xfrm>
        </p:grpSpPr>
        <p:sp>
          <p:nvSpPr>
            <p:cNvPr id="2613" name="Shape 2613"/>
            <p:cNvSpPr/>
            <p:nvPr/>
          </p:nvSpPr>
          <p:spPr>
            <a:xfrm>
              <a:off x="4469569" y="1042108"/>
              <a:ext cx="3390430" cy="4615885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14" name="Shape 2614"/>
            <p:cNvCxnSpPr/>
            <p:nvPr/>
          </p:nvCxnSpPr>
          <p:spPr>
            <a:xfrm>
              <a:off x="6640075" y="956916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15" name="Shape 2615"/>
            <p:cNvSpPr txBox="1"/>
            <p:nvPr/>
          </p:nvSpPr>
          <p:spPr>
            <a:xfrm>
              <a:off x="4536128" y="1134554"/>
              <a:ext cx="3366390" cy="1177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Dear Lord.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patchy fog and scattered clouds have forced yet another delay in the return of the space shuttle columbia.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nasa has ordered the astronauts to skip their first possible landing attempt at Florida's Kennedy Space Center at 8:01 a.m. EST today.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616" name="Shape 2616"/>
            <p:cNvSpPr txBox="1"/>
            <p:nvPr/>
          </p:nvSpPr>
          <p:spPr>
            <a:xfrm>
              <a:off x="6105630" y="748020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617" name="Shape 2617"/>
            <p:cNvSpPr/>
            <p:nvPr/>
          </p:nvSpPr>
          <p:spPr>
            <a:xfrm>
              <a:off x="4520448" y="3759748"/>
              <a:ext cx="3288670" cy="1861860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18" name="Shape 2618"/>
            <p:cNvGrpSpPr/>
            <p:nvPr/>
          </p:nvGrpSpPr>
          <p:grpSpPr>
            <a:xfrm>
              <a:off x="4658801" y="3814592"/>
              <a:ext cx="1300298" cy="489902"/>
              <a:chOff x="2483058" y="4162423"/>
              <a:chExt cx="1300298" cy="489902"/>
            </a:xfrm>
          </p:grpSpPr>
          <p:sp>
            <p:nvSpPr>
              <p:cNvPr id="2619" name="Shape 2619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Shape 2620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21" name="Shape 2621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22" name="Shape 2622"/>
            <p:cNvGrpSpPr/>
            <p:nvPr/>
          </p:nvGrpSpPr>
          <p:grpSpPr>
            <a:xfrm>
              <a:off x="6367791" y="3814592"/>
              <a:ext cx="1300298" cy="489902"/>
              <a:chOff x="2483058" y="4162423"/>
              <a:chExt cx="1300298" cy="489902"/>
            </a:xfrm>
          </p:grpSpPr>
          <p:sp>
            <p:nvSpPr>
              <p:cNvPr id="2623" name="Shape 2623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Shape 2624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25" name="Shape 2625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26" name="Shape 2626"/>
            <p:cNvGrpSpPr/>
            <p:nvPr/>
          </p:nvGrpSpPr>
          <p:grpSpPr>
            <a:xfrm>
              <a:off x="4658801" y="4391547"/>
              <a:ext cx="1300298" cy="489902"/>
              <a:chOff x="2483058" y="4162423"/>
              <a:chExt cx="1300298" cy="489902"/>
            </a:xfrm>
          </p:grpSpPr>
          <p:sp>
            <p:nvSpPr>
              <p:cNvPr id="2627" name="Shape 2627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Shape 2628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29" name="Shape 2629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30" name="Shape 2630"/>
            <p:cNvGrpSpPr/>
            <p:nvPr/>
          </p:nvGrpSpPr>
          <p:grpSpPr>
            <a:xfrm>
              <a:off x="6367791" y="4391547"/>
              <a:ext cx="1300298" cy="489902"/>
              <a:chOff x="2483058" y="4162423"/>
              <a:chExt cx="1300298" cy="489902"/>
            </a:xfrm>
          </p:grpSpPr>
          <p:sp>
            <p:nvSpPr>
              <p:cNvPr id="2631" name="Shape 2631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Shape 2632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33" name="Shape 2633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34" name="Shape 2634"/>
            <p:cNvGrpSpPr/>
            <p:nvPr/>
          </p:nvGrpSpPr>
          <p:grpSpPr>
            <a:xfrm>
              <a:off x="4658801" y="4952593"/>
              <a:ext cx="1300298" cy="489902"/>
              <a:chOff x="2483058" y="4162423"/>
              <a:chExt cx="1300298" cy="489902"/>
            </a:xfrm>
          </p:grpSpPr>
          <p:sp>
            <p:nvSpPr>
              <p:cNvPr id="2635" name="Shape 2635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Shape 2636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37" name="Shape 2637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grpSp>
          <p:nvGrpSpPr>
            <p:cNvPr id="2638" name="Shape 2638"/>
            <p:cNvGrpSpPr/>
            <p:nvPr/>
          </p:nvGrpSpPr>
          <p:grpSpPr>
            <a:xfrm>
              <a:off x="6367791" y="4952593"/>
              <a:ext cx="1300298" cy="489902"/>
              <a:chOff x="2483058" y="4162423"/>
              <a:chExt cx="1300298" cy="489902"/>
            </a:xfrm>
          </p:grpSpPr>
          <p:sp>
            <p:nvSpPr>
              <p:cNvPr id="2639" name="Shape 2639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Shape 2640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641" name="Shape 2641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sp>
          <p:nvSpPr>
            <p:cNvPr id="2642" name="Shape 2642"/>
            <p:cNvSpPr/>
            <p:nvPr/>
          </p:nvSpPr>
          <p:spPr>
            <a:xfrm>
              <a:off x="4658805" y="5547546"/>
              <a:ext cx="439349" cy="6953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Shape 2643"/>
            <p:cNvSpPr/>
            <p:nvPr/>
          </p:nvSpPr>
          <p:spPr>
            <a:xfrm>
              <a:off x="6369971" y="5547546"/>
              <a:ext cx="439349" cy="79171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Shape 2644"/>
            <p:cNvSpPr txBox="1"/>
            <p:nvPr/>
          </p:nvSpPr>
          <p:spPr>
            <a:xfrm>
              <a:off x="4459867" y="727577"/>
              <a:ext cx="198831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Update Ver 999.99.99</a:t>
              </a: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4520357" y="2337408"/>
              <a:ext cx="3288670" cy="948380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Shape 2646"/>
            <p:cNvSpPr txBox="1"/>
            <p:nvPr/>
          </p:nvSpPr>
          <p:spPr>
            <a:xfrm>
              <a:off x="4459867" y="2336806"/>
              <a:ext cx="3366390" cy="69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647" name="Shape 2647"/>
            <p:cNvSpPr txBox="1"/>
            <p:nvPr/>
          </p:nvSpPr>
          <p:spPr>
            <a:xfrm>
              <a:off x="4492660" y="2295600"/>
              <a:ext cx="3366390" cy="804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업데이트 내용</a:t>
              </a: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Char char="•"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연맹/연합에 새로운 기술연구가 추가되었습니다.</a:t>
              </a: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Char char="•"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패키지 상품이 추가 되었습니다.</a:t>
              </a: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Char char="•"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새로운 영주와 국가가 추가 되었습니다.</a:t>
              </a:r>
            </a:p>
          </p:txBody>
        </p:sp>
        <p:sp>
          <p:nvSpPr>
            <p:cNvPr id="2648" name="Shape 2648"/>
            <p:cNvSpPr txBox="1"/>
            <p:nvPr/>
          </p:nvSpPr>
          <p:spPr>
            <a:xfrm>
              <a:off x="4459876" y="3362689"/>
              <a:ext cx="2019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업데이트 보상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(업데이트 후 수령이 가능합니다)</a:t>
              </a:r>
            </a:p>
          </p:txBody>
        </p:sp>
      </p:grpSp>
      <p:cxnSp>
        <p:nvCxnSpPr>
          <p:cNvPr id="2649" name="Shape 2649"/>
          <p:cNvCxnSpPr>
            <a:stCxn id="2602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34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50" name="Shape 2650"/>
          <p:cNvCxnSpPr>
            <a:stCxn id="2603" idx="1"/>
          </p:cNvCxnSpPr>
          <p:nvPr/>
        </p:nvCxnSpPr>
        <p:spPr>
          <a:xfrm flipH="1">
            <a:off x="7935125" y="823197"/>
            <a:ext cx="561900" cy="47100"/>
          </a:xfrm>
          <a:prstGeom prst="bentConnector3">
            <a:avLst>
              <a:gd fmla="val 4899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51" name="Shape 2651"/>
          <p:cNvCxnSpPr>
            <a:stCxn id="2604" idx="1"/>
            <a:endCxn id="2615" idx="3"/>
          </p:cNvCxnSpPr>
          <p:nvPr/>
        </p:nvCxnSpPr>
        <p:spPr>
          <a:xfrm flipH="1">
            <a:off x="7902425" y="1530202"/>
            <a:ext cx="594600" cy="3741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52" name="Shape 2652"/>
          <p:cNvCxnSpPr>
            <a:stCxn id="2605" idx="3"/>
          </p:cNvCxnSpPr>
          <p:nvPr/>
        </p:nvCxnSpPr>
        <p:spPr>
          <a:xfrm>
            <a:off x="3928662" y="4153638"/>
            <a:ext cx="729000" cy="498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53" name="Shape 2653"/>
          <p:cNvSpPr txBox="1"/>
          <p:nvPr/>
        </p:nvSpPr>
        <p:spPr>
          <a:xfrm>
            <a:off x="307712" y="2306205"/>
            <a:ext cx="3612257" cy="4938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업데이트의 내용을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영역이 넘어간 경우 스크롤 가능하다.</a:t>
            </a:r>
          </a:p>
        </p:txBody>
      </p:sp>
      <p:cxnSp>
        <p:nvCxnSpPr>
          <p:cNvPr id="2654" name="Shape 2654"/>
          <p:cNvCxnSpPr>
            <a:stCxn id="2653" idx="3"/>
          </p:cNvCxnSpPr>
          <p:nvPr/>
        </p:nvCxnSpPr>
        <p:spPr>
          <a:xfrm>
            <a:off x="3919969" y="2553142"/>
            <a:ext cx="733200" cy="2169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55" name="Shape 2655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656" name="Shape 2656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658" name="Shape 2658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659" name="Shape 2659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660" name="Shape 2660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662" name="Shape 2662"/>
          <p:cNvSpPr/>
          <p:nvPr/>
        </p:nvSpPr>
        <p:spPr>
          <a:xfrm>
            <a:off x="4427342" y="5858064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Shape 2663"/>
          <p:cNvSpPr/>
          <p:nvPr/>
        </p:nvSpPr>
        <p:spPr>
          <a:xfrm>
            <a:off x="7148100" y="6089846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664" name="Shape 2664"/>
          <p:cNvSpPr/>
          <p:nvPr/>
        </p:nvSpPr>
        <p:spPr>
          <a:xfrm>
            <a:off x="4418012" y="5858064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Shape 2665"/>
          <p:cNvSpPr/>
          <p:nvPr/>
        </p:nvSpPr>
        <p:spPr>
          <a:xfrm>
            <a:off x="4455553" y="5914737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Shape 2666"/>
          <p:cNvSpPr/>
          <p:nvPr/>
        </p:nvSpPr>
        <p:spPr>
          <a:xfrm rot="10800000">
            <a:off x="4541718" y="5962601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Shape 2667"/>
          <p:cNvSpPr/>
          <p:nvPr/>
        </p:nvSpPr>
        <p:spPr>
          <a:xfrm>
            <a:off x="7294496" y="5864871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Shape 2668"/>
          <p:cNvSpPr/>
          <p:nvPr/>
        </p:nvSpPr>
        <p:spPr>
          <a:xfrm>
            <a:off x="7052452" y="5967039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9" name="Shape 26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3742" y="6029110"/>
            <a:ext cx="248466" cy="24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670" name="Shape 2670"/>
          <p:cNvSpPr txBox="1"/>
          <p:nvPr/>
        </p:nvSpPr>
        <p:spPr>
          <a:xfrm>
            <a:off x="7080138" y="6222967"/>
            <a:ext cx="92357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Update</a:t>
            </a:r>
          </a:p>
        </p:txBody>
      </p:sp>
      <p:grpSp>
        <p:nvGrpSpPr>
          <p:cNvPr id="2671" name="Shape 2671"/>
          <p:cNvGrpSpPr/>
          <p:nvPr/>
        </p:nvGrpSpPr>
        <p:grpSpPr>
          <a:xfrm>
            <a:off x="8371996" y="5967355"/>
            <a:ext cx="802680" cy="486444"/>
            <a:chOff x="4975412" y="5966085"/>
            <a:chExt cx="802680" cy="486444"/>
          </a:xfrm>
        </p:grpSpPr>
        <p:sp>
          <p:nvSpPr>
            <p:cNvPr id="2672" name="Shape 2672"/>
            <p:cNvSpPr/>
            <p:nvPr/>
          </p:nvSpPr>
          <p:spPr>
            <a:xfrm>
              <a:off x="4975412" y="5966085"/>
              <a:ext cx="802680" cy="46792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3" name="Shape 26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6703" y="6010407"/>
              <a:ext cx="248466" cy="283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4" name="Shape 2674"/>
            <p:cNvSpPr txBox="1"/>
            <p:nvPr/>
          </p:nvSpPr>
          <p:spPr>
            <a:xfrm>
              <a:off x="5065610" y="6221698"/>
              <a:ext cx="62869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Take All</a:t>
              </a:r>
            </a:p>
          </p:txBody>
        </p:sp>
      </p:grpSp>
      <p:cxnSp>
        <p:nvCxnSpPr>
          <p:cNvPr id="2675" name="Shape 2675"/>
          <p:cNvCxnSpPr>
            <a:stCxn id="2606" idx="1"/>
          </p:cNvCxnSpPr>
          <p:nvPr/>
        </p:nvCxnSpPr>
        <p:spPr>
          <a:xfrm flipH="1">
            <a:off x="7873596" y="5427369"/>
            <a:ext cx="673200" cy="6447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76" name="Shape 2676"/>
          <p:cNvCxnSpPr/>
          <p:nvPr/>
        </p:nvCxnSpPr>
        <p:spPr>
          <a:xfrm>
            <a:off x="3919971" y="5377778"/>
            <a:ext cx="1819799" cy="8235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77" name="Shape 2677"/>
          <p:cNvSpPr/>
          <p:nvPr/>
        </p:nvSpPr>
        <p:spPr>
          <a:xfrm>
            <a:off x="4433532" y="4447182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678" name="Shape 26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6771" y="60132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Shape 2679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Shape 2684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유저 아이템 첨부 메일</a:t>
            </a:r>
          </a:p>
        </p:txBody>
      </p:sp>
      <p:pic>
        <p:nvPicPr>
          <p:cNvPr id="2685" name="Shape 26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6" name="Shape 2686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Shape 2687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688" name="Shape 2688"/>
          <p:cNvSpPr txBox="1"/>
          <p:nvPr/>
        </p:nvSpPr>
        <p:spPr>
          <a:xfrm>
            <a:off x="8497025" y="605243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보낸 사람의 닉네임을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689" name="Shape 2689"/>
          <p:cNvCxnSpPr>
            <a:stCxn id="2687" idx="1"/>
          </p:cNvCxnSpPr>
          <p:nvPr/>
        </p:nvCxnSpPr>
        <p:spPr>
          <a:xfrm flipH="1">
            <a:off x="7278125" y="389113"/>
            <a:ext cx="1218900" cy="123299"/>
          </a:xfrm>
          <a:prstGeom prst="bentConnector3">
            <a:avLst>
              <a:gd fmla="val 358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90" name="Shape 2690"/>
          <p:cNvCxnSpPr>
            <a:stCxn id="2688" idx="1"/>
          </p:cNvCxnSpPr>
          <p:nvPr/>
        </p:nvCxnSpPr>
        <p:spPr>
          <a:xfrm flipH="1">
            <a:off x="7935125" y="823197"/>
            <a:ext cx="561900" cy="2034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91" name="Shape 2691"/>
          <p:cNvSpPr txBox="1"/>
          <p:nvPr/>
        </p:nvSpPr>
        <p:spPr>
          <a:xfrm>
            <a:off x="8497025" y="1091562"/>
            <a:ext cx="3612257" cy="1374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작성된 메시지를 보여 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보내는 유저는 1000자 까지의 메시지를 작성해 메일을 보낼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선물을 보내는 유저가 메시지를 작성하지 않은 경우 정해진 문구가 입력되어 발송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지정된 메시지는 테이블에 정의 한다.</a:t>
            </a:r>
          </a:p>
        </p:txBody>
      </p:sp>
      <p:sp>
        <p:nvSpPr>
          <p:cNvPr id="2692" name="Shape 2692"/>
          <p:cNvSpPr txBox="1"/>
          <p:nvPr/>
        </p:nvSpPr>
        <p:spPr>
          <a:xfrm>
            <a:off x="330001" y="3776662"/>
            <a:ext cx="3612257" cy="11265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ITEM 리스트를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ICON, 이름, 수량을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첨부 개수는 데이터 테이블에 정의한다.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리스트의 경우 아래로 스크롤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수령이 완료된 경우 ICON, 이름. 수량을 회색 처리를 한다.</a:t>
            </a:r>
          </a:p>
        </p:txBody>
      </p:sp>
      <p:sp>
        <p:nvSpPr>
          <p:cNvPr id="2693" name="Shape 2693"/>
          <p:cNvSpPr txBox="1"/>
          <p:nvPr/>
        </p:nvSpPr>
        <p:spPr>
          <a:xfrm>
            <a:off x="8490825" y="5379307"/>
            <a:ext cx="3612257" cy="123099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첨부된 아이템을 획득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다수의 아이템이 첨부된 경우 개별로 획득 할 수 없으며 모두 일괄 수령된다.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수령을 완료한 메일의 경우 Take 버튼이 수령완료로 변경 된다.</a:t>
            </a:r>
          </a:p>
        </p:txBody>
      </p:sp>
      <p:sp>
        <p:nvSpPr>
          <p:cNvPr id="2694" name="Shape 2694"/>
          <p:cNvSpPr txBox="1"/>
          <p:nvPr/>
        </p:nvSpPr>
        <p:spPr>
          <a:xfrm>
            <a:off x="316405" y="575938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695" name="Shape 2695"/>
          <p:cNvSpPr txBox="1"/>
          <p:nvPr/>
        </p:nvSpPr>
        <p:spPr>
          <a:xfrm>
            <a:off x="8490825" y="3410353"/>
            <a:ext cx="3612257" cy="1880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떄는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6" name="Shape 2696"/>
          <p:cNvCxnSpPr>
            <a:stCxn id="2691" idx="1"/>
          </p:cNvCxnSpPr>
          <p:nvPr/>
        </p:nvCxnSpPr>
        <p:spPr>
          <a:xfrm flipH="1">
            <a:off x="7807925" y="1778699"/>
            <a:ext cx="689100" cy="10869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97" name="Shape 2697"/>
          <p:cNvCxnSpPr>
            <a:stCxn id="2692" idx="3"/>
          </p:cNvCxnSpPr>
          <p:nvPr/>
        </p:nvCxnSpPr>
        <p:spPr>
          <a:xfrm>
            <a:off x="3942258" y="4339959"/>
            <a:ext cx="729000" cy="3105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98" name="Shape 2698"/>
          <p:cNvGrpSpPr/>
          <p:nvPr/>
        </p:nvGrpSpPr>
        <p:grpSpPr>
          <a:xfrm>
            <a:off x="4458755" y="883140"/>
            <a:ext cx="3476404" cy="4955203"/>
            <a:chOff x="4458755" y="726622"/>
            <a:chExt cx="3476404" cy="4955203"/>
          </a:xfrm>
        </p:grpSpPr>
        <p:sp>
          <p:nvSpPr>
            <p:cNvPr id="2699" name="Shape 2699"/>
            <p:cNvSpPr/>
            <p:nvPr/>
          </p:nvSpPr>
          <p:spPr>
            <a:xfrm>
              <a:off x="4468460" y="1041154"/>
              <a:ext cx="3390430" cy="4640671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0" name="Shape 2700"/>
            <p:cNvCxnSpPr/>
            <p:nvPr/>
          </p:nvCxnSpPr>
          <p:spPr>
            <a:xfrm>
              <a:off x="6638964" y="955962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01" name="Shape 2701"/>
            <p:cNvSpPr txBox="1"/>
            <p:nvPr/>
          </p:nvSpPr>
          <p:spPr>
            <a:xfrm>
              <a:off x="4507939" y="1940424"/>
              <a:ext cx="3300070" cy="15375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Dear Friend.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당신의 전쟁에 도움이 되길 바라는 마음을 담은 선물입니다.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부디 전쟁에서 승리하시길 빌겠습니다.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702" name="Shape 2702"/>
            <p:cNvSpPr txBox="1"/>
            <p:nvPr/>
          </p:nvSpPr>
          <p:spPr>
            <a:xfrm>
              <a:off x="6104521" y="747066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4519339" y="3758794"/>
              <a:ext cx="3288670" cy="1880970"/>
            </a:xfrm>
            <a:prstGeom prst="rect">
              <a:avLst/>
            </a:prstGeom>
            <a:solidFill>
              <a:srgbClr val="9CC2E5"/>
            </a:solidFill>
            <a:ln cap="flat" cmpd="sng" w="12700">
              <a:solidFill>
                <a:srgbClr val="59595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4" name="Shape 2704"/>
            <p:cNvGrpSpPr/>
            <p:nvPr/>
          </p:nvGrpSpPr>
          <p:grpSpPr>
            <a:xfrm>
              <a:off x="4657691" y="3878950"/>
              <a:ext cx="1300298" cy="489902"/>
              <a:chOff x="2483058" y="4162423"/>
              <a:chExt cx="1300298" cy="489902"/>
            </a:xfrm>
          </p:grpSpPr>
          <p:sp>
            <p:nvSpPr>
              <p:cNvPr id="2705" name="Shape 2705"/>
              <p:cNvSpPr/>
              <p:nvPr/>
            </p:nvSpPr>
            <p:spPr>
              <a:xfrm>
                <a:off x="2483058" y="4212976"/>
                <a:ext cx="439349" cy="43934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Shape 2706"/>
              <p:cNvSpPr/>
              <p:nvPr/>
            </p:nvSpPr>
            <p:spPr>
              <a:xfrm>
                <a:off x="3005566" y="4400460"/>
                <a:ext cx="777790" cy="251714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400</a:t>
                </a:r>
              </a:p>
            </p:txBody>
          </p:sp>
          <p:sp>
            <p:nvSpPr>
              <p:cNvPr id="2707" name="Shape 2707"/>
              <p:cNvSpPr txBox="1"/>
              <p:nvPr/>
            </p:nvSpPr>
            <p:spPr>
              <a:xfrm>
                <a:off x="2939432" y="4162423"/>
                <a:ext cx="62068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item01</a:t>
                </a:r>
              </a:p>
            </p:txBody>
          </p:sp>
        </p:grpSp>
        <p:sp>
          <p:nvSpPr>
            <p:cNvPr id="2708" name="Shape 2708"/>
            <p:cNvSpPr txBox="1"/>
            <p:nvPr/>
          </p:nvSpPr>
          <p:spPr>
            <a:xfrm>
              <a:off x="4458755" y="726622"/>
              <a:ext cx="21210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LordNickname1234567890</a:t>
              </a:r>
            </a:p>
          </p:txBody>
        </p:sp>
        <p:grpSp>
          <p:nvGrpSpPr>
            <p:cNvPr id="2709" name="Shape 2709"/>
            <p:cNvGrpSpPr/>
            <p:nvPr/>
          </p:nvGrpSpPr>
          <p:grpSpPr>
            <a:xfrm>
              <a:off x="5807467" y="1137704"/>
              <a:ext cx="719999" cy="725130"/>
              <a:chOff x="2382816" y="2270197"/>
              <a:chExt cx="719999" cy="725130"/>
            </a:xfrm>
          </p:grpSpPr>
          <p:sp>
            <p:nvSpPr>
              <p:cNvPr id="2710" name="Shape 2710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11" name="Shape 27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12" name="Shape 2712"/>
            <p:cNvSpPr/>
            <p:nvPr/>
          </p:nvSpPr>
          <p:spPr>
            <a:xfrm>
              <a:off x="5436714" y="3217775"/>
              <a:ext cx="1488734" cy="311107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rgbClr val="517E3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수령 &amp; 감사 메일 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보내기</a:t>
              </a:r>
            </a:p>
          </p:txBody>
        </p:sp>
      </p:grpSp>
      <p:sp>
        <p:nvSpPr>
          <p:cNvPr id="2713" name="Shape 2713"/>
          <p:cNvSpPr txBox="1"/>
          <p:nvPr/>
        </p:nvSpPr>
        <p:spPr>
          <a:xfrm>
            <a:off x="330001" y="1126504"/>
            <a:ext cx="3612257" cy="5983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사람의 프로필 사진을 표시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프로필 사진은 영주 정보의 프로필 사진 크기와 동일함.</a:t>
            </a:r>
          </a:p>
        </p:txBody>
      </p:sp>
      <p:cxnSp>
        <p:nvCxnSpPr>
          <p:cNvPr id="2714" name="Shape 2714"/>
          <p:cNvCxnSpPr>
            <a:stCxn id="2713" idx="3"/>
            <a:endCxn id="2711" idx="1"/>
          </p:cNvCxnSpPr>
          <p:nvPr/>
        </p:nvCxnSpPr>
        <p:spPr>
          <a:xfrm>
            <a:off x="3942258" y="1425691"/>
            <a:ext cx="1872300" cy="237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15" name="Shape 2715"/>
          <p:cNvSpPr txBox="1"/>
          <p:nvPr/>
        </p:nvSpPr>
        <p:spPr>
          <a:xfrm>
            <a:off x="330001" y="2057833"/>
            <a:ext cx="3612257" cy="6395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수령&amp;감사메일의 경우 첨부된 아이템을 수령하고 메일을 발송한 유저를 대상으로 한 메일 작성 창을 오픈한다.</a:t>
            </a:r>
          </a:p>
        </p:txBody>
      </p:sp>
      <p:cxnSp>
        <p:nvCxnSpPr>
          <p:cNvPr id="2716" name="Shape 2716"/>
          <p:cNvCxnSpPr>
            <a:stCxn id="2715" idx="3"/>
            <a:endCxn id="2712" idx="1"/>
          </p:cNvCxnSpPr>
          <p:nvPr/>
        </p:nvCxnSpPr>
        <p:spPr>
          <a:xfrm>
            <a:off x="3942258" y="2377614"/>
            <a:ext cx="1494600" cy="11523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17" name="Shape 2717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Shape 2718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719" name="Shape 2719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Shape 2720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Shape 2721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Shape 2722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Shape 2723"/>
          <p:cNvSpPr/>
          <p:nvPr/>
        </p:nvSpPr>
        <p:spPr>
          <a:xfrm>
            <a:off x="7051342" y="5966085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4" name="Shape 27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2632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Shape 2725"/>
          <p:cNvSpPr txBox="1"/>
          <p:nvPr/>
        </p:nvSpPr>
        <p:spPr>
          <a:xfrm>
            <a:off x="7141539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  <p:sp>
        <p:nvSpPr>
          <p:cNvPr id="2726" name="Shape 2726"/>
          <p:cNvSpPr/>
          <p:nvPr/>
        </p:nvSpPr>
        <p:spPr>
          <a:xfrm>
            <a:off x="4364719" y="4493496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2727" name="Shape 2727"/>
          <p:cNvCxnSpPr/>
          <p:nvPr/>
        </p:nvCxnSpPr>
        <p:spPr>
          <a:xfrm flipH="1">
            <a:off x="6592121" y="4350614"/>
            <a:ext cx="1898699" cy="1658399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28" name="Shape 2728"/>
          <p:cNvCxnSpPr/>
          <p:nvPr/>
        </p:nvCxnSpPr>
        <p:spPr>
          <a:xfrm flipH="1">
            <a:off x="7853924" y="5994807"/>
            <a:ext cx="636900" cy="2052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29" name="Shape 2729"/>
          <p:cNvCxnSpPr/>
          <p:nvPr/>
        </p:nvCxnSpPr>
        <p:spPr>
          <a:xfrm>
            <a:off x="3928662" y="6152387"/>
            <a:ext cx="1783500" cy="69299"/>
          </a:xfrm>
          <a:prstGeom prst="bentConnector3">
            <a:avLst>
              <a:gd fmla="val 207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30" name="Shape 2730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731" name="Shape 2731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733" name="Shape 2733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734" name="Shape 2734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735" name="Shape 2735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2737" name="Shape 27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72098" y="60062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738" name="Shape 2738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정의1-2 메일의 기능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573783" y="742916"/>
            <a:ext cx="9522158" cy="4862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메일 전송/수신 기능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대륙의 내가 차단하지 않은 지정된 유저에게 최대1000자의 메일을 발송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메시지의 내용은 받은 사람이 삭제하기 전까진 계속 보존한다.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계속된 보존이 어려울 경우 3개월간 보관한다.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차단한 유저에게 온 메일은 수신하지 않는다.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차단한 유저의 수신하지 않은 메일은 차단을 해제한 후에도 받을 수 없다.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자신을 차단한 유저를 대상으로 메일을 전송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 메일 전송/수신기능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채널의 차단되지 않은 지정된 최대 30명의 유저에게 최대 1000자의 메일을 발 송 할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 메시지를 받은 후 바로 답장 할 경우 메시지에 첨부된 모든 유저에게 다중 메시지가 발송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차단한 유저가 다중 메일에 포함된 경우 해당 유저의 메시지는 보여지지 않는다.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 메시지에는 아이템을 첨부 할 수 없다.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외의 기능은 1:1 메일 기능과 동일.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기능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특수한 아이템을 사용하여 1명의 유저에게 1종의 아이템을 1개에서 최대 30개까지 보낼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아이템을 첨부하는 메일을 보낼 시 개인적인 메시지를 작성 할 수 있다(논의 후 결정)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운영요소로 유저에게 보내는 메일에 아이템을 첨부 할 수 있으며 이때엔 다수의 아이템을 복수 개 보내는 것이 가능하다.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메일에 첨부된 아이템은 수령을 누를 때 까지 적용 되지 않는다.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메일에 첨부된 아이템을 수령 할 경우 유저의 인벤토리로 수령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인벤토리에 동일한 종류의 아이템이 있을 경우 자동으로 합쳐진다.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첨부된 메일은 삭제가 가능하며 삭제 하기 전 팝업으로 알려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팝업에서 삭제 동의를 한 경우 아이템과 함께 메일을 삭제 한다.(복구 불가)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자동 분류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성격에 따라 자동으로 분류되어 유저에게 보여진다.(상세는 하단 페이지)</a:t>
            </a: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자동 번역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설정 언어가 아닌 다른 언어로 온 메일의 경우 자동으로 설정된 언어로 번역한다.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번역된 메일 메시지는 원문을 볼 수 있다.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 탭에 있는 메일을 자동 번역한다.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연합/연맹 맹주가 보내는 공지 메일을 자동 번역한다.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보내는 아이템 메일의 내용을 자동 번역한다.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관리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유저의 선택에 의해 선택, 삭제, 수령, 일괄수령, 일괄삭제, 일괄읽음처리, 삭제 보호를 할 수 있다.(상세는 하단 페이지)</a:t>
            </a: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Shape 2743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연맹/연합 메일</a:t>
            </a:r>
          </a:p>
        </p:txBody>
      </p:sp>
      <p:pic>
        <p:nvPicPr>
          <p:cNvPr id="2744" name="Shape 2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5" name="Shape 2745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Shape 2746"/>
          <p:cNvSpPr txBox="1"/>
          <p:nvPr/>
        </p:nvSpPr>
        <p:spPr>
          <a:xfrm>
            <a:off x="8497025" y="250614"/>
            <a:ext cx="3612257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종류(제목)를 보여준다.</a:t>
            </a:r>
          </a:p>
        </p:txBody>
      </p:sp>
      <p:sp>
        <p:nvSpPr>
          <p:cNvPr id="2747" name="Shape 2747"/>
          <p:cNvSpPr txBox="1"/>
          <p:nvPr/>
        </p:nvSpPr>
        <p:spPr>
          <a:xfrm>
            <a:off x="8497025" y="932725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사람의 닉네임을 표기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발송된 시간을 표시한다.</a:t>
            </a:r>
          </a:p>
        </p:txBody>
      </p:sp>
      <p:cxnSp>
        <p:nvCxnSpPr>
          <p:cNvPr id="2748" name="Shape 2748"/>
          <p:cNvCxnSpPr>
            <a:stCxn id="2747" idx="1"/>
          </p:cNvCxnSpPr>
          <p:nvPr/>
        </p:nvCxnSpPr>
        <p:spPr>
          <a:xfrm rot="10800000">
            <a:off x="7935125" y="1021979"/>
            <a:ext cx="561900" cy="1287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49" name="Shape 2749"/>
          <p:cNvSpPr txBox="1"/>
          <p:nvPr/>
        </p:nvSpPr>
        <p:spPr>
          <a:xfrm>
            <a:off x="316405" y="2149640"/>
            <a:ext cx="3612257" cy="7583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연맹/연합의 맹주가 작성한 메시지를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1000자 까지 작성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영역을 벗어나는 경우 아래로 스크롤 시킬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0" name="Shape 2750"/>
          <p:cNvSpPr txBox="1"/>
          <p:nvPr/>
        </p:nvSpPr>
        <p:spPr>
          <a:xfrm>
            <a:off x="316405" y="5759387"/>
            <a:ext cx="3612257" cy="785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삭제하는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전 한번 더 삭제 의사를 묻는 팝업창을 출력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중인 메일은 삭제 보호 중이라는 팝업을 출력한다.</a:t>
            </a:r>
          </a:p>
        </p:txBody>
      </p:sp>
      <p:sp>
        <p:nvSpPr>
          <p:cNvPr id="2751" name="Shape 2751"/>
          <p:cNvSpPr txBox="1"/>
          <p:nvPr/>
        </p:nvSpPr>
        <p:spPr>
          <a:xfrm>
            <a:off x="8497025" y="4664864"/>
            <a:ext cx="3612257" cy="1880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메일이 삭제 되지 않도록 보호/잠금 하는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보호가 된 메일은 일괄 삭제, 개별 삭제가 불가능 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중이지 않은 경우 잠금으로 보호 중인 상태일 떄는 잠금 해제로 작동한다.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메일은 보호하지 않음을 기본 상태로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개별로 삭제하려는 경우 삭제가 불가능 하다는 팝업을 띄워준다.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일괄 삭제의 경우 선택된 보호된 메일을 제외한 다른 메일을 삭제한 후 보호잠금이 된 메일이 있음을 팝업으로 알려준다.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2" name="Shape 2752"/>
          <p:cNvCxnSpPr>
            <a:stCxn id="2749" idx="3"/>
          </p:cNvCxnSpPr>
          <p:nvPr/>
        </p:nvCxnSpPr>
        <p:spPr>
          <a:xfrm>
            <a:off x="3928662" y="2528798"/>
            <a:ext cx="729000" cy="4947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53" name="Shape 2753"/>
          <p:cNvGrpSpPr/>
          <p:nvPr/>
        </p:nvGrpSpPr>
        <p:grpSpPr>
          <a:xfrm>
            <a:off x="4458755" y="883143"/>
            <a:ext cx="3476404" cy="4900872"/>
            <a:chOff x="4458755" y="726622"/>
            <a:chExt cx="3476404" cy="5064392"/>
          </a:xfrm>
        </p:grpSpPr>
        <p:sp>
          <p:nvSpPr>
            <p:cNvPr id="2754" name="Shape 2754"/>
            <p:cNvSpPr/>
            <p:nvPr/>
          </p:nvSpPr>
          <p:spPr>
            <a:xfrm>
              <a:off x="4599212" y="2033858"/>
              <a:ext cx="180950" cy="11612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4468460" y="1041154"/>
              <a:ext cx="3390430" cy="4749860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6" name="Shape 2756"/>
            <p:cNvCxnSpPr/>
            <p:nvPr/>
          </p:nvCxnSpPr>
          <p:spPr>
            <a:xfrm>
              <a:off x="6638964" y="955962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57" name="Shape 2757"/>
            <p:cNvSpPr txBox="1"/>
            <p:nvPr/>
          </p:nvSpPr>
          <p:spPr>
            <a:xfrm>
              <a:off x="4507939" y="1948658"/>
              <a:ext cx="3300070" cy="3232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[연맹/연합 이름]</a:t>
              </a: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의 동료 영주님에게.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다음주에 있을 왕성 전투에 참여하려고 합니다.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연맹/연합원님들은 빠짐없이 참석을 부탁 드립니다.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왕성 전투에서 승리해서 최고의 연맹/연합이 되어 봅시다!!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파이팅~!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758" name="Shape 2758"/>
            <p:cNvSpPr txBox="1"/>
            <p:nvPr/>
          </p:nvSpPr>
          <p:spPr>
            <a:xfrm>
              <a:off x="6104521" y="747066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759" name="Shape 2759"/>
            <p:cNvSpPr txBox="1"/>
            <p:nvPr/>
          </p:nvSpPr>
          <p:spPr>
            <a:xfrm>
              <a:off x="4458755" y="726622"/>
              <a:ext cx="21210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LordNickname1234567890</a:t>
              </a:r>
            </a:p>
          </p:txBody>
        </p:sp>
        <p:grpSp>
          <p:nvGrpSpPr>
            <p:cNvPr id="2760" name="Shape 2760"/>
            <p:cNvGrpSpPr/>
            <p:nvPr/>
          </p:nvGrpSpPr>
          <p:grpSpPr>
            <a:xfrm>
              <a:off x="5807467" y="1137704"/>
              <a:ext cx="719999" cy="725130"/>
              <a:chOff x="2382816" y="2270197"/>
              <a:chExt cx="719999" cy="725130"/>
            </a:xfrm>
          </p:grpSpPr>
          <p:sp>
            <p:nvSpPr>
              <p:cNvPr id="2761" name="Shape 2761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62" name="Shape 276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63" name="Shape 2763"/>
          <p:cNvSpPr/>
          <p:nvPr/>
        </p:nvSpPr>
        <p:spPr>
          <a:xfrm>
            <a:off x="4364719" y="4443550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764" name="Shape 2764"/>
          <p:cNvSpPr txBox="1"/>
          <p:nvPr/>
        </p:nvSpPr>
        <p:spPr>
          <a:xfrm>
            <a:off x="330001" y="1126504"/>
            <a:ext cx="3612257" cy="2492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유저의 프로필 사진을 보여준다.</a:t>
            </a:r>
          </a:p>
        </p:txBody>
      </p:sp>
      <p:cxnSp>
        <p:nvCxnSpPr>
          <p:cNvPr id="2765" name="Shape 2765"/>
          <p:cNvCxnSpPr>
            <a:stCxn id="2764" idx="3"/>
            <a:endCxn id="2762" idx="1"/>
          </p:cNvCxnSpPr>
          <p:nvPr/>
        </p:nvCxnSpPr>
        <p:spPr>
          <a:xfrm>
            <a:off x="3942258" y="1251110"/>
            <a:ext cx="1872300" cy="3870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66" name="Shape 2766"/>
          <p:cNvSpPr txBox="1"/>
          <p:nvPr/>
        </p:nvSpPr>
        <p:spPr>
          <a:xfrm>
            <a:off x="321256" y="1421783"/>
            <a:ext cx="3612257" cy="58824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연맹메일의 고정된 부분.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노란색으로 표기된 연맹이름에는 해당 연맹의 이름이 들어간다.</a:t>
            </a:r>
          </a:p>
        </p:txBody>
      </p:sp>
      <p:cxnSp>
        <p:nvCxnSpPr>
          <p:cNvPr id="2767" name="Shape 2767"/>
          <p:cNvCxnSpPr>
            <a:stCxn id="2766" idx="3"/>
            <a:endCxn id="2754" idx="1"/>
          </p:cNvCxnSpPr>
          <p:nvPr/>
        </p:nvCxnSpPr>
        <p:spPr>
          <a:xfrm>
            <a:off x="3933513" y="1715906"/>
            <a:ext cx="665700" cy="488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68" name="Shape 2768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9" name="Shape 2769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770" name="Shape 2770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1" name="Shape 2771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2" name="Shape 2772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3" name="Shape 2773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4" name="Shape 2774"/>
          <p:cNvCxnSpPr/>
          <p:nvPr/>
        </p:nvCxnSpPr>
        <p:spPr>
          <a:xfrm flipH="1">
            <a:off x="6592321" y="5605125"/>
            <a:ext cx="1904699" cy="403799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75" name="Shape 2775"/>
          <p:cNvCxnSpPr/>
          <p:nvPr/>
        </p:nvCxnSpPr>
        <p:spPr>
          <a:xfrm>
            <a:off x="3928662" y="6152387"/>
            <a:ext cx="1783500" cy="69299"/>
          </a:xfrm>
          <a:prstGeom prst="bentConnector3">
            <a:avLst>
              <a:gd fmla="val 207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776" name="Shape 2776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777" name="Shape 2777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779" name="Shape 2779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781" name="Shape 2781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783" name="Shape 2783"/>
          <p:cNvSpPr/>
          <p:nvPr/>
        </p:nvSpPr>
        <p:spPr>
          <a:xfrm>
            <a:off x="6976810" y="5984203"/>
            <a:ext cx="882079" cy="418585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회신</a:t>
            </a:r>
          </a:p>
        </p:txBody>
      </p:sp>
      <p:pic>
        <p:nvPicPr>
          <p:cNvPr id="2784" name="Shape 27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098" y="60062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Shape 2785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Shape 2790"/>
          <p:cNvSpPr txBox="1"/>
          <p:nvPr/>
        </p:nvSpPr>
        <p:spPr>
          <a:xfrm>
            <a:off x="178917" y="229106"/>
            <a:ext cx="26104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연맹/연합 메일(아이템)</a:t>
            </a:r>
          </a:p>
        </p:txBody>
      </p:sp>
      <p:pic>
        <p:nvPicPr>
          <p:cNvPr id="2791" name="Shape 27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58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2" name="Shape 2792"/>
          <p:cNvSpPr/>
          <p:nvPr/>
        </p:nvSpPr>
        <p:spPr>
          <a:xfrm>
            <a:off x="4398089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Shape 2793"/>
          <p:cNvSpPr txBox="1"/>
          <p:nvPr/>
        </p:nvSpPr>
        <p:spPr>
          <a:xfrm>
            <a:off x="8497025" y="3510510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보낸 연맹/연합의 맹주에게 메일을 작성할 수 있다.</a:t>
            </a:r>
          </a:p>
        </p:txBody>
      </p:sp>
      <p:grpSp>
        <p:nvGrpSpPr>
          <p:cNvPr id="2794" name="Shape 2794"/>
          <p:cNvGrpSpPr/>
          <p:nvPr/>
        </p:nvGrpSpPr>
        <p:grpSpPr>
          <a:xfrm>
            <a:off x="4458755" y="883143"/>
            <a:ext cx="3476404" cy="4900872"/>
            <a:chOff x="4458755" y="726622"/>
            <a:chExt cx="3476404" cy="5064392"/>
          </a:xfrm>
        </p:grpSpPr>
        <p:sp>
          <p:nvSpPr>
            <p:cNvPr id="2795" name="Shape 2795"/>
            <p:cNvSpPr/>
            <p:nvPr/>
          </p:nvSpPr>
          <p:spPr>
            <a:xfrm>
              <a:off x="4599212" y="2033858"/>
              <a:ext cx="180950" cy="11612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Shape 2796"/>
            <p:cNvSpPr/>
            <p:nvPr/>
          </p:nvSpPr>
          <p:spPr>
            <a:xfrm>
              <a:off x="4468460" y="1041154"/>
              <a:ext cx="3390430" cy="4749860"/>
            </a:xfrm>
            <a:prstGeom prst="flowChartProcess">
              <a:avLst/>
            </a:pr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97" name="Shape 2797"/>
            <p:cNvCxnSpPr/>
            <p:nvPr/>
          </p:nvCxnSpPr>
          <p:spPr>
            <a:xfrm>
              <a:off x="6638964" y="955962"/>
              <a:ext cx="1225490" cy="0"/>
            </a:xfrm>
            <a:prstGeom prst="straightConnector1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98" name="Shape 2798"/>
            <p:cNvSpPr txBox="1"/>
            <p:nvPr/>
          </p:nvSpPr>
          <p:spPr>
            <a:xfrm>
              <a:off x="4507939" y="1948658"/>
              <a:ext cx="3300070" cy="3232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[연맹/연합이름]</a:t>
              </a: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의 동료 영주님에게.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다음주에 있을 왕성 전투에 참여하려고 합니다.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연맹/연합원님들은 빠짐없이 참석을 부탁 드립니다.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왕성 전투에서 승리해서 최고의 연맹/연합이 되어 봅시다!!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파이팅~!</a:t>
              </a:r>
              <a:b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sp>
          <p:nvSpPr>
            <p:cNvPr id="2799" name="Shape 2799"/>
            <p:cNvSpPr txBox="1"/>
            <p:nvPr/>
          </p:nvSpPr>
          <p:spPr>
            <a:xfrm>
              <a:off x="6104521" y="747066"/>
              <a:ext cx="183063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2016-12-31 23:59:59</a:t>
              </a:r>
            </a:p>
          </p:txBody>
        </p:sp>
        <p:sp>
          <p:nvSpPr>
            <p:cNvPr id="2800" name="Shape 2800"/>
            <p:cNvSpPr txBox="1"/>
            <p:nvPr/>
          </p:nvSpPr>
          <p:spPr>
            <a:xfrm>
              <a:off x="4458755" y="726622"/>
              <a:ext cx="21210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LordNickname1234567890</a:t>
              </a:r>
            </a:p>
          </p:txBody>
        </p:sp>
        <p:grpSp>
          <p:nvGrpSpPr>
            <p:cNvPr id="2801" name="Shape 2801"/>
            <p:cNvGrpSpPr/>
            <p:nvPr/>
          </p:nvGrpSpPr>
          <p:grpSpPr>
            <a:xfrm>
              <a:off x="5807467" y="1137704"/>
              <a:ext cx="719999" cy="725130"/>
              <a:chOff x="2382816" y="2270197"/>
              <a:chExt cx="719999" cy="725130"/>
            </a:xfrm>
          </p:grpSpPr>
          <p:sp>
            <p:nvSpPr>
              <p:cNvPr id="2802" name="Shape 2802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803" name="Shape 280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04" name="Shape 2804"/>
          <p:cNvSpPr/>
          <p:nvPr/>
        </p:nvSpPr>
        <p:spPr>
          <a:xfrm>
            <a:off x="4426232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5" name="Shape 2805"/>
          <p:cNvSpPr/>
          <p:nvPr/>
        </p:nvSpPr>
        <p:spPr>
          <a:xfrm>
            <a:off x="7146989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2806" name="Shape 2806"/>
          <p:cNvSpPr/>
          <p:nvPr/>
        </p:nvSpPr>
        <p:spPr>
          <a:xfrm>
            <a:off x="4416901" y="5857110"/>
            <a:ext cx="3501132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Shape 2807"/>
          <p:cNvSpPr/>
          <p:nvPr/>
        </p:nvSpPr>
        <p:spPr>
          <a:xfrm>
            <a:off x="445444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8" name="Shape 2808"/>
          <p:cNvSpPr/>
          <p:nvPr/>
        </p:nvSpPr>
        <p:spPr>
          <a:xfrm rot="10800000">
            <a:off x="4540607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9" name="Shape 2809"/>
          <p:cNvSpPr/>
          <p:nvPr/>
        </p:nvSpPr>
        <p:spPr>
          <a:xfrm>
            <a:off x="7293388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0" name="Shape 2810"/>
          <p:cNvGrpSpPr/>
          <p:nvPr/>
        </p:nvGrpSpPr>
        <p:grpSpPr>
          <a:xfrm>
            <a:off x="4398795" y="231622"/>
            <a:ext cx="3520347" cy="644913"/>
            <a:chOff x="4145226" y="256605"/>
            <a:chExt cx="3520347" cy="644913"/>
          </a:xfrm>
        </p:grpSpPr>
        <p:sp>
          <p:nvSpPr>
            <p:cNvPr id="2811" name="Shape 2811"/>
            <p:cNvSpPr/>
            <p:nvPr/>
          </p:nvSpPr>
          <p:spPr>
            <a:xfrm>
              <a:off x="6575664" y="319085"/>
              <a:ext cx="831672" cy="26024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776492" y="279067"/>
              <a:ext cx="831672" cy="300261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2813" name="Shape 2813"/>
            <p:cNvSpPr/>
            <p:nvPr/>
          </p:nvSpPr>
          <p:spPr>
            <a:xfrm>
              <a:off x="4973803" y="323569"/>
              <a:ext cx="831672" cy="25575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2814" name="Shape 2814"/>
            <p:cNvSpPr/>
            <p:nvPr/>
          </p:nvSpPr>
          <p:spPr>
            <a:xfrm>
              <a:off x="4157878" y="31605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</a:p>
          </p:txBody>
        </p:sp>
        <p:sp>
          <p:nvSpPr>
            <p:cNvPr id="2815" name="Shape 2815"/>
            <p:cNvSpPr/>
            <p:nvPr/>
          </p:nvSpPr>
          <p:spPr>
            <a:xfrm>
              <a:off x="4145226" y="579333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Message</a:t>
              </a:r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653080" y="256605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sp>
        <p:nvSpPr>
          <p:cNvPr id="2817" name="Shape 2817"/>
          <p:cNvSpPr/>
          <p:nvPr/>
        </p:nvSpPr>
        <p:spPr>
          <a:xfrm>
            <a:off x="5413607" y="3790157"/>
            <a:ext cx="1488734" cy="311107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회신하기</a:t>
            </a:r>
          </a:p>
        </p:txBody>
      </p:sp>
      <p:sp>
        <p:nvSpPr>
          <p:cNvPr id="2818" name="Shape 2818"/>
          <p:cNvSpPr/>
          <p:nvPr/>
        </p:nvSpPr>
        <p:spPr>
          <a:xfrm>
            <a:off x="7051342" y="5966085"/>
            <a:ext cx="802680" cy="4679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9" name="Shape 2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2632" y="6010407"/>
            <a:ext cx="248466" cy="28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Shape 2820"/>
          <p:cNvSpPr txBox="1"/>
          <p:nvPr/>
        </p:nvSpPr>
        <p:spPr>
          <a:xfrm>
            <a:off x="7141539" y="6221698"/>
            <a:ext cx="628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All</a:t>
            </a:r>
          </a:p>
        </p:txBody>
      </p:sp>
      <p:sp>
        <p:nvSpPr>
          <p:cNvPr id="2821" name="Shape 2821"/>
          <p:cNvSpPr/>
          <p:nvPr/>
        </p:nvSpPr>
        <p:spPr>
          <a:xfrm>
            <a:off x="4519339" y="4170685"/>
            <a:ext cx="3288670" cy="1578252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59595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Shape 2822"/>
          <p:cNvSpPr/>
          <p:nvPr/>
        </p:nvSpPr>
        <p:spPr>
          <a:xfrm>
            <a:off x="4657694" y="4341394"/>
            <a:ext cx="439349" cy="4393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Shape 2823"/>
          <p:cNvSpPr/>
          <p:nvPr/>
        </p:nvSpPr>
        <p:spPr>
          <a:xfrm>
            <a:off x="5180201" y="4528878"/>
            <a:ext cx="777790" cy="251714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</a:p>
        </p:txBody>
      </p:sp>
      <p:sp>
        <p:nvSpPr>
          <p:cNvPr id="2824" name="Shape 2824"/>
          <p:cNvSpPr txBox="1"/>
          <p:nvPr/>
        </p:nvSpPr>
        <p:spPr>
          <a:xfrm>
            <a:off x="5114066" y="4290842"/>
            <a:ext cx="620683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item01</a:t>
            </a:r>
          </a:p>
        </p:txBody>
      </p:sp>
      <p:sp>
        <p:nvSpPr>
          <p:cNvPr id="2825" name="Shape 2825"/>
          <p:cNvSpPr/>
          <p:nvPr/>
        </p:nvSpPr>
        <p:spPr>
          <a:xfrm>
            <a:off x="4393264" y="4480235"/>
            <a:ext cx="3553315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2826" name="Shape 28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1296" y="6015598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Shape 2827"/>
          <p:cNvSpPr/>
          <p:nvPr/>
        </p:nvSpPr>
        <p:spPr>
          <a:xfrm>
            <a:off x="5687692" y="6005560"/>
            <a:ext cx="384604" cy="39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8" name="Shape 2828"/>
          <p:cNvCxnSpPr>
            <a:stCxn id="2793" idx="1"/>
            <a:endCxn id="2817" idx="3"/>
          </p:cNvCxnSpPr>
          <p:nvPr/>
        </p:nvCxnSpPr>
        <p:spPr>
          <a:xfrm flipH="1">
            <a:off x="6902225" y="3728464"/>
            <a:ext cx="1594800" cy="2172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829" name="Shape 2829"/>
          <p:cNvSpPr txBox="1"/>
          <p:nvPr/>
        </p:nvSpPr>
        <p:spPr>
          <a:xfrm>
            <a:off x="8497025" y="5377294"/>
            <a:ext cx="3612257" cy="4359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019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수령한다.</a:t>
            </a:r>
          </a:p>
        </p:txBody>
      </p:sp>
      <p:cxnSp>
        <p:nvCxnSpPr>
          <p:cNvPr id="2830" name="Shape 2830"/>
          <p:cNvCxnSpPr>
            <a:stCxn id="2829" idx="1"/>
            <a:endCxn id="2818" idx="3"/>
          </p:cNvCxnSpPr>
          <p:nvPr/>
        </p:nvCxnSpPr>
        <p:spPr>
          <a:xfrm flipH="1">
            <a:off x="7854125" y="5595248"/>
            <a:ext cx="642900" cy="6048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Shape 2835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 삭제 팝업</a:t>
            </a:r>
          </a:p>
        </p:txBody>
      </p:sp>
      <p:pic>
        <p:nvPicPr>
          <p:cNvPr id="2836" name="Shape 28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7" name="Shape 2837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8" name="Shape 2838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9" name="Shape 2839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Shape 2840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1" name="Shape 2841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Shape 2842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3" name="Shape 2843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Shape 2844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5" name="Shape 2845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Shape 2846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7" name="Shape 2847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48" name="Shape 2848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2849" name="Shape 2849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0" name="Shape 2850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Shape 2851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Shape 2852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3" name="Shape 2853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Shape 2854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Shape 2855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6" name="Shape 2856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Shape 2857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Shape 2858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59" name="Shape 2859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2860" name="Shape 2860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Shape 2861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62" name="Shape 2862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2863" name="Shape 2863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Shape 2864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65" name="Shape 2865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2866" name="Shape 2866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Shape 2867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2868" name="Shape 2868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2869" name="Shape 2869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Shape 2870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2871" name="Shape 2871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72" name="Shape 2872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873" name="Shape 2873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Shape 2874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75" name="Shape 2875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76" name="Shape 2876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877" name="Shape 2877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Shape 2878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879" name="Shape 2879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2880" name="Shape 2880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Shape 2881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882" name="Shape 2882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2883" name="Shape 2883"/>
          <p:cNvSpPr/>
          <p:nvPr/>
        </p:nvSpPr>
        <p:spPr>
          <a:xfrm>
            <a:off x="2327650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884" name="Shape 2884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885" name="Shape 2885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886" name="Shape 2886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2887" name="Shape 2887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888" name="Shape 2888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9" name="Shape 2889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2890" name="Shape 289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Shape 2891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Shape 2892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3" name="Shape 2893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4" name="Shape 2894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Shape 2895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Shape 2896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Shape 2897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Shape 2898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Shape 2899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Shape 2900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Shape 2901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902" name="Shape 2902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Shape 2903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Shape 2904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5" name="Shape 2905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2906" name="Shape 2906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2907" name="Shape 2907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2908" name="Shape 2908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9" name="Shape 2909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2910" name="Shape 2910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Shape 2911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Shape 2912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13" name="Shape 29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Shape 29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Shape 29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Shape 29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17" name="Shape 2917"/>
          <p:cNvSpPr/>
          <p:nvPr/>
        </p:nvSpPr>
        <p:spPr>
          <a:xfrm>
            <a:off x="2336950" y="257901"/>
            <a:ext cx="3546898" cy="627780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8" name="Shape 2918"/>
          <p:cNvCxnSpPr/>
          <p:nvPr/>
        </p:nvCxnSpPr>
        <p:spPr>
          <a:xfrm>
            <a:off x="2346325" y="218411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19" name="Shape 2919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920" name="Shape 2920"/>
          <p:cNvSpPr txBox="1"/>
          <p:nvPr/>
        </p:nvSpPr>
        <p:spPr>
          <a:xfrm>
            <a:off x="2281716" y="2571699"/>
            <a:ext cx="3666889" cy="66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Are you sure you want to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delete a message? </a:t>
            </a:r>
          </a:p>
        </p:txBody>
      </p:sp>
      <p:sp>
        <p:nvSpPr>
          <p:cNvPr id="2921" name="Shape 2921"/>
          <p:cNvSpPr txBox="1"/>
          <p:nvPr/>
        </p:nvSpPr>
        <p:spPr>
          <a:xfrm>
            <a:off x="7261688" y="69293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지울때 뜨는 팝업</a:t>
            </a:r>
          </a:p>
        </p:txBody>
      </p:sp>
      <p:cxnSp>
        <p:nvCxnSpPr>
          <p:cNvPr id="2922" name="Shape 2922"/>
          <p:cNvCxnSpPr>
            <a:stCxn id="2921" idx="1"/>
            <a:endCxn id="2920" idx="3"/>
          </p:cNvCxnSpPr>
          <p:nvPr/>
        </p:nvCxnSpPr>
        <p:spPr>
          <a:xfrm flipH="1">
            <a:off x="5948588" y="831436"/>
            <a:ext cx="1313100" cy="20748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923" name="Shape 2923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2924" name="Shape 2924"/>
          <p:cNvCxnSpPr>
            <a:stCxn id="2923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Shape 2929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 삭제 팝업</a:t>
            </a:r>
          </a:p>
        </p:txBody>
      </p:sp>
      <p:pic>
        <p:nvPicPr>
          <p:cNvPr id="2930" name="Shape 29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1" name="Shape 2931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2" name="Shape 2932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3" name="Shape 2933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4" name="Shape 2934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Shape 2935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Shape 2936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7" name="Shape 2937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Shape 2938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Shape 2939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0" name="Shape 2940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1" name="Shape 2941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42" name="Shape 2942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2943" name="Shape 2943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Shape 2944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Shape 2945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Shape 2946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Shape 2947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Shape 2948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Shape 2949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Shape 2950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Shape 2951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Shape 2952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53" name="Shape 2953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2954" name="Shape 2954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Shape 2955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56" name="Shape 2956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2957" name="Shape 2957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Shape 2958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59" name="Shape 2959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2960" name="Shape 2960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Shape 2961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2962" name="Shape 2962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2963" name="Shape 2963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4" name="Shape 2964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2965" name="Shape 2965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66" name="Shape 2966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967" name="Shape 2967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Shape 2968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69" name="Shape 2969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70" name="Shape 2970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2971" name="Shape 2971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Shape 2972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2973" name="Shape 2973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2974" name="Shape 2974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Shape 2975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976" name="Shape 2976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2977" name="Shape 2977"/>
          <p:cNvSpPr/>
          <p:nvPr/>
        </p:nvSpPr>
        <p:spPr>
          <a:xfrm>
            <a:off x="2327650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978" name="Shape 2978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979" name="Shape 2979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980" name="Shape 2980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2981" name="Shape 2981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982" name="Shape 2982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Shape 2983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2984" name="Shape 29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2985" name="Shape 2985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Shape 2986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Shape 2987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Shape 2988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Shape 2989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Shape 2990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Shape 2991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Shape 2992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Shape 2993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Shape 2994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Shape 2995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996" name="Shape 2996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Shape 2997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8" name="Shape 2998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9" name="Shape 2999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000" name="Shape 3000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001" name="Shape 3001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002" name="Shape 3002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3" name="Shape 3003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004" name="Shape 3004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Shape 3005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Shape 3006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07" name="Shape 30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Shape 30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Shape 30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Shape 30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11" name="Shape 3011"/>
          <p:cNvSpPr/>
          <p:nvPr/>
        </p:nvSpPr>
        <p:spPr>
          <a:xfrm>
            <a:off x="2336950" y="257901"/>
            <a:ext cx="3546898" cy="6277800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2" name="Shape 3012"/>
          <p:cNvCxnSpPr/>
          <p:nvPr/>
        </p:nvCxnSpPr>
        <p:spPr>
          <a:xfrm>
            <a:off x="2346325" y="2159405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13" name="Shape 3013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14" name="Shape 3014"/>
          <p:cNvSpPr txBox="1"/>
          <p:nvPr/>
        </p:nvSpPr>
        <p:spPr>
          <a:xfrm>
            <a:off x="2281716" y="2522283"/>
            <a:ext cx="3666889" cy="7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메일에 수령하지 않은 선물이 있습니다.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삭제 시 아이템도 함께 삭제 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그래도 삭제 하시겠습니까?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15" name="Shape 3015"/>
          <p:cNvSpPr txBox="1"/>
          <p:nvPr/>
        </p:nvSpPr>
        <p:spPr>
          <a:xfrm>
            <a:off x="7261688" y="69293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선물이 있는 메일을 삭제할 경우</a:t>
            </a:r>
          </a:p>
        </p:txBody>
      </p:sp>
      <p:cxnSp>
        <p:nvCxnSpPr>
          <p:cNvPr id="3016" name="Shape 3016"/>
          <p:cNvCxnSpPr>
            <a:stCxn id="3015" idx="1"/>
            <a:endCxn id="3014" idx="3"/>
          </p:cNvCxnSpPr>
          <p:nvPr/>
        </p:nvCxnSpPr>
        <p:spPr>
          <a:xfrm flipH="1">
            <a:off x="5948588" y="831436"/>
            <a:ext cx="1313100" cy="20664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17" name="Shape 3017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018" name="Shape 3018"/>
          <p:cNvCxnSpPr>
            <a:stCxn id="3017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Shape 3023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팝업</a:t>
            </a:r>
          </a:p>
        </p:txBody>
      </p:sp>
      <p:pic>
        <p:nvPicPr>
          <p:cNvPr id="3024" name="Shape 3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Shape 3025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Shape 3026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Shape 3027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Shape 3028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Shape 3029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Shape 3030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Shape 3031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Shape 3032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Shape 3033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Shape 3034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Shape 3035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36" name="Shape 3036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3037" name="Shape 3037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8" name="Shape 3038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Shape 3039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Shape 3040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Shape 3041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Shape 3042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Shape 3043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Shape 3044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Shape 3045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Shape 3046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47" name="Shape 3047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3048" name="Shape 3048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Shape 3049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50" name="Shape 3050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3051" name="Shape 3051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Shape 3052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53" name="Shape 3053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3054" name="Shape 3054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Shape 3055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3056" name="Shape 3056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3057" name="Shape 3057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Shape 3058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3059" name="Shape 3059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0" name="Shape 3060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061" name="Shape 3061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Shape 3062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3" name="Shape 3063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4" name="Shape 3064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065" name="Shape 3065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Shape 3066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067" name="Shape 3067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068" name="Shape 3068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Shape 3069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070" name="Shape 3070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3071" name="Shape 3071"/>
          <p:cNvSpPr/>
          <p:nvPr/>
        </p:nvSpPr>
        <p:spPr>
          <a:xfrm>
            <a:off x="2327433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72" name="Shape 3072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073" name="Shape 3073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074" name="Shape 3074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3075" name="Shape 3075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076" name="Shape 3076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Shape 3077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3078" name="Shape 30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9" name="Shape 3079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Shape 3080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Shape 3081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Shape 3082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Shape 3083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Shape 3084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Shape 3085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Shape 3086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Shape 3087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Shape 3088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Shape 3089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090" name="Shape 3090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Shape 3091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Shape 3092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3" name="Shape 3093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094" name="Shape 3094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095" name="Shape 3095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096" name="Shape 3096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7" name="Shape 3097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098" name="Shape 3098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Shape 3099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Shape 3100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01" name="Shape 31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2" name="Shape 310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Shape 31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Shape 31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Shape 3105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6" name="Shape 3106"/>
          <p:cNvCxnSpPr/>
          <p:nvPr/>
        </p:nvCxnSpPr>
        <p:spPr>
          <a:xfrm>
            <a:off x="2346325" y="2159405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107" name="Shape 3107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08" name="Shape 3108"/>
          <p:cNvSpPr txBox="1"/>
          <p:nvPr/>
        </p:nvSpPr>
        <p:spPr>
          <a:xfrm>
            <a:off x="2362406" y="2652497"/>
            <a:ext cx="3568032" cy="64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이 메일은 보호 상태이므로 삭제가 불가능 합니다. </a:t>
            </a:r>
          </a:p>
        </p:txBody>
      </p:sp>
      <p:sp>
        <p:nvSpPr>
          <p:cNvPr id="3109" name="Shape 3109"/>
          <p:cNvSpPr txBox="1"/>
          <p:nvPr/>
        </p:nvSpPr>
        <p:spPr>
          <a:xfrm>
            <a:off x="7261688" y="624947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삭제 보호 메일을 삭제 할 경우</a:t>
            </a:r>
          </a:p>
        </p:txBody>
      </p:sp>
      <p:cxnSp>
        <p:nvCxnSpPr>
          <p:cNvPr id="3110" name="Shape 3110"/>
          <p:cNvCxnSpPr>
            <a:stCxn id="3109" idx="1"/>
            <a:endCxn id="3108" idx="3"/>
          </p:cNvCxnSpPr>
          <p:nvPr/>
        </p:nvCxnSpPr>
        <p:spPr>
          <a:xfrm flipH="1">
            <a:off x="5930288" y="855779"/>
            <a:ext cx="1331400" cy="2116800"/>
          </a:xfrm>
          <a:prstGeom prst="bentConnector3">
            <a:avLst>
              <a:gd fmla="val 5001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11" name="Shape 3111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112" name="Shape 3112"/>
          <p:cNvCxnSpPr>
            <a:stCxn id="3111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Shape 3117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</p:txBody>
      </p:sp>
      <p:pic>
        <p:nvPicPr>
          <p:cNvPr id="3118" name="Shape 3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9" name="Shape 3119"/>
          <p:cNvSpPr/>
          <p:nvPr/>
        </p:nvSpPr>
        <p:spPr>
          <a:xfrm>
            <a:off x="2350708" y="947132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Shape 3120"/>
          <p:cNvSpPr/>
          <p:nvPr/>
        </p:nvSpPr>
        <p:spPr>
          <a:xfrm>
            <a:off x="2337963" y="1522207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Shape 3121"/>
          <p:cNvSpPr/>
          <p:nvPr/>
        </p:nvSpPr>
        <p:spPr>
          <a:xfrm>
            <a:off x="2337963" y="4024082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Shape 3122"/>
          <p:cNvSpPr/>
          <p:nvPr/>
        </p:nvSpPr>
        <p:spPr>
          <a:xfrm>
            <a:off x="2337963" y="260180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Shape 3123"/>
          <p:cNvSpPr/>
          <p:nvPr/>
        </p:nvSpPr>
        <p:spPr>
          <a:xfrm>
            <a:off x="2337963" y="2056888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Shape 3124"/>
          <p:cNvSpPr/>
          <p:nvPr/>
        </p:nvSpPr>
        <p:spPr>
          <a:xfrm>
            <a:off x="2337963" y="314673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Shape 3125"/>
          <p:cNvSpPr/>
          <p:nvPr/>
        </p:nvSpPr>
        <p:spPr>
          <a:xfrm>
            <a:off x="2337963" y="510368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Shape 3126"/>
          <p:cNvSpPr/>
          <p:nvPr/>
        </p:nvSpPr>
        <p:spPr>
          <a:xfrm>
            <a:off x="2337963" y="4569005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Shape 3127"/>
          <p:cNvSpPr/>
          <p:nvPr/>
        </p:nvSpPr>
        <p:spPr>
          <a:xfrm>
            <a:off x="2337963" y="5648607"/>
            <a:ext cx="3520347" cy="52139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Shape 3128"/>
          <p:cNvSpPr/>
          <p:nvPr/>
        </p:nvSpPr>
        <p:spPr>
          <a:xfrm>
            <a:off x="2337650" y="977283"/>
            <a:ext cx="3520347" cy="521393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Shape 3129"/>
          <p:cNvSpPr txBox="1"/>
          <p:nvPr/>
        </p:nvSpPr>
        <p:spPr>
          <a:xfrm>
            <a:off x="3173297" y="98147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30" name="Shape 3130"/>
          <p:cNvSpPr txBox="1"/>
          <p:nvPr/>
        </p:nvSpPr>
        <p:spPr>
          <a:xfrm>
            <a:off x="5431878" y="954358"/>
            <a:ext cx="4796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1분전</a:t>
            </a:r>
          </a:p>
        </p:txBody>
      </p:sp>
      <p:sp>
        <p:nvSpPr>
          <p:cNvPr id="3131" name="Shape 3131"/>
          <p:cNvSpPr txBox="1"/>
          <p:nvPr/>
        </p:nvSpPr>
        <p:spPr>
          <a:xfrm>
            <a:off x="3170848" y="121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Shape 3132"/>
          <p:cNvSpPr/>
          <p:nvPr/>
        </p:nvSpPr>
        <p:spPr>
          <a:xfrm>
            <a:off x="2798858" y="1026815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3" name="Shape 3133"/>
          <p:cNvSpPr/>
          <p:nvPr/>
        </p:nvSpPr>
        <p:spPr>
          <a:xfrm>
            <a:off x="2802425" y="2107239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4" name="Shape 3134"/>
          <p:cNvSpPr/>
          <p:nvPr/>
        </p:nvSpPr>
        <p:spPr>
          <a:xfrm>
            <a:off x="2798475" y="2654866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Shape 3135"/>
          <p:cNvSpPr/>
          <p:nvPr/>
        </p:nvSpPr>
        <p:spPr>
          <a:xfrm>
            <a:off x="2802041" y="1576858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Shape 3136"/>
          <p:cNvSpPr/>
          <p:nvPr/>
        </p:nvSpPr>
        <p:spPr>
          <a:xfrm>
            <a:off x="2802425" y="4618073"/>
            <a:ext cx="392469" cy="41227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-137121" l="-79097" r="-70609" t="-4851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Shape 3137"/>
          <p:cNvSpPr/>
          <p:nvPr/>
        </p:nvSpPr>
        <p:spPr>
          <a:xfrm>
            <a:off x="2798475" y="5165703"/>
            <a:ext cx="387688" cy="39711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Shape 3138"/>
          <p:cNvSpPr/>
          <p:nvPr/>
        </p:nvSpPr>
        <p:spPr>
          <a:xfrm>
            <a:off x="2802041" y="4087692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Shape 3139"/>
          <p:cNvSpPr/>
          <p:nvPr/>
        </p:nvSpPr>
        <p:spPr>
          <a:xfrm>
            <a:off x="2798858" y="5717492"/>
            <a:ext cx="387688" cy="39711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Shape 3140"/>
          <p:cNvSpPr txBox="1"/>
          <p:nvPr/>
        </p:nvSpPr>
        <p:spPr>
          <a:xfrm>
            <a:off x="3173297" y="1527529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41" name="Shape 3141"/>
          <p:cNvSpPr txBox="1"/>
          <p:nvPr/>
        </p:nvSpPr>
        <p:spPr>
          <a:xfrm>
            <a:off x="5367757" y="1500408"/>
            <a:ext cx="5437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30분전</a:t>
            </a:r>
          </a:p>
        </p:txBody>
      </p:sp>
      <p:sp>
        <p:nvSpPr>
          <p:cNvPr id="3142" name="Shape 3142"/>
          <p:cNvSpPr txBox="1"/>
          <p:nvPr/>
        </p:nvSpPr>
        <p:spPr>
          <a:xfrm>
            <a:off x="3170848" y="17630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3" name="Shape 3143"/>
          <p:cNvSpPr txBox="1"/>
          <p:nvPr/>
        </p:nvSpPr>
        <p:spPr>
          <a:xfrm>
            <a:off x="3173297" y="207543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44" name="Shape 3144"/>
          <p:cNvSpPr txBox="1"/>
          <p:nvPr/>
        </p:nvSpPr>
        <p:spPr>
          <a:xfrm>
            <a:off x="5316462" y="204830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1시간전</a:t>
            </a:r>
          </a:p>
        </p:txBody>
      </p:sp>
      <p:sp>
        <p:nvSpPr>
          <p:cNvPr id="3145" name="Shape 3145"/>
          <p:cNvSpPr txBox="1"/>
          <p:nvPr/>
        </p:nvSpPr>
        <p:spPr>
          <a:xfrm>
            <a:off x="3170848" y="231093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Shape 3146"/>
          <p:cNvSpPr txBox="1"/>
          <p:nvPr/>
        </p:nvSpPr>
        <p:spPr>
          <a:xfrm>
            <a:off x="3173297" y="2621480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47" name="Shape 3147"/>
          <p:cNvSpPr txBox="1"/>
          <p:nvPr/>
        </p:nvSpPr>
        <p:spPr>
          <a:xfrm>
            <a:off x="5316462" y="2594358"/>
            <a:ext cx="5950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3시간전</a:t>
            </a:r>
          </a:p>
        </p:txBody>
      </p:sp>
      <p:sp>
        <p:nvSpPr>
          <p:cNvPr id="3148" name="Shape 3148"/>
          <p:cNvSpPr txBox="1"/>
          <p:nvPr/>
        </p:nvSpPr>
        <p:spPr>
          <a:xfrm>
            <a:off x="3170848" y="2856983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Shape 3149"/>
          <p:cNvSpPr txBox="1"/>
          <p:nvPr/>
        </p:nvSpPr>
        <p:spPr>
          <a:xfrm>
            <a:off x="3173297" y="3151180"/>
            <a:ext cx="21659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(KOR)설현, (KOR)아이유 외 28명</a:t>
            </a:r>
          </a:p>
        </p:txBody>
      </p:sp>
      <p:sp>
        <p:nvSpPr>
          <p:cNvPr id="3150" name="Shape 3150"/>
          <p:cNvSpPr txBox="1"/>
          <p:nvPr/>
        </p:nvSpPr>
        <p:spPr>
          <a:xfrm>
            <a:off x="5252341" y="3124058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13시간전</a:t>
            </a:r>
          </a:p>
        </p:txBody>
      </p:sp>
      <p:sp>
        <p:nvSpPr>
          <p:cNvPr id="3151" name="Shape 3151"/>
          <p:cNvSpPr txBox="1"/>
          <p:nvPr/>
        </p:nvSpPr>
        <p:spPr>
          <a:xfrm>
            <a:off x="3170848" y="3386685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2" name="Shape 3152"/>
          <p:cNvSpPr txBox="1"/>
          <p:nvPr/>
        </p:nvSpPr>
        <p:spPr>
          <a:xfrm>
            <a:off x="5252341" y="4038371"/>
            <a:ext cx="6591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23시간전</a:t>
            </a:r>
          </a:p>
        </p:txBody>
      </p:sp>
      <p:sp>
        <p:nvSpPr>
          <p:cNvPr id="3153" name="Shape 3153"/>
          <p:cNvSpPr txBox="1"/>
          <p:nvPr/>
        </p:nvSpPr>
        <p:spPr>
          <a:xfrm>
            <a:off x="3173297" y="4577555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54" name="Shape 3154"/>
          <p:cNvSpPr txBox="1"/>
          <p:nvPr/>
        </p:nvSpPr>
        <p:spPr>
          <a:xfrm>
            <a:off x="5117689" y="4550435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155" name="Shape 3155"/>
          <p:cNvSpPr txBox="1"/>
          <p:nvPr/>
        </p:nvSpPr>
        <p:spPr>
          <a:xfrm>
            <a:off x="3170848" y="4813060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Shape 3156"/>
          <p:cNvSpPr txBox="1"/>
          <p:nvPr/>
        </p:nvSpPr>
        <p:spPr>
          <a:xfrm>
            <a:off x="3173297" y="4029051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57" name="Shape 3157"/>
          <p:cNvSpPr txBox="1"/>
          <p:nvPr/>
        </p:nvSpPr>
        <p:spPr>
          <a:xfrm>
            <a:off x="3173297" y="512360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58" name="Shape 3158"/>
          <p:cNvSpPr txBox="1"/>
          <p:nvPr/>
        </p:nvSpPr>
        <p:spPr>
          <a:xfrm>
            <a:off x="5117689" y="5096482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2016-02-12</a:t>
            </a:r>
          </a:p>
        </p:txBody>
      </p:sp>
      <p:sp>
        <p:nvSpPr>
          <p:cNvPr id="3159" name="Shape 3159"/>
          <p:cNvSpPr txBox="1"/>
          <p:nvPr/>
        </p:nvSpPr>
        <p:spPr>
          <a:xfrm>
            <a:off x="3170848" y="5359107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Shape 3160"/>
          <p:cNvSpPr txBox="1"/>
          <p:nvPr/>
        </p:nvSpPr>
        <p:spPr>
          <a:xfrm>
            <a:off x="3173297" y="5651073"/>
            <a:ext cx="8034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(KOR)설현</a:t>
            </a:r>
          </a:p>
        </p:txBody>
      </p:sp>
      <p:sp>
        <p:nvSpPr>
          <p:cNvPr id="3161" name="Shape 3161"/>
          <p:cNvSpPr txBox="1"/>
          <p:nvPr/>
        </p:nvSpPr>
        <p:spPr>
          <a:xfrm>
            <a:off x="5117689" y="5623953"/>
            <a:ext cx="7938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2016-02-11</a:t>
            </a:r>
          </a:p>
        </p:txBody>
      </p:sp>
      <p:sp>
        <p:nvSpPr>
          <p:cNvPr id="3162" name="Shape 3162"/>
          <p:cNvSpPr/>
          <p:nvPr/>
        </p:nvSpPr>
        <p:spPr>
          <a:xfrm>
            <a:off x="2772889" y="3174441"/>
            <a:ext cx="307720" cy="315203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Shape 3163"/>
          <p:cNvSpPr/>
          <p:nvPr/>
        </p:nvSpPr>
        <p:spPr>
          <a:xfrm>
            <a:off x="4768089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3164" name="Shape 3164"/>
          <p:cNvSpPr/>
          <p:nvPr/>
        </p:nvSpPr>
        <p:spPr>
          <a:xfrm>
            <a:off x="2337650" y="3688760"/>
            <a:ext cx="3520347" cy="31468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</p:txBody>
      </p:sp>
      <p:sp>
        <p:nvSpPr>
          <p:cNvPr id="3165" name="Shape 3165"/>
          <p:cNvSpPr/>
          <p:nvPr/>
        </p:nvSpPr>
        <p:spPr>
          <a:xfrm>
            <a:off x="2327433" y="4521671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66" name="Shape 3166"/>
          <p:cNvSpPr/>
          <p:nvPr/>
        </p:nvSpPr>
        <p:spPr>
          <a:xfrm>
            <a:off x="3968917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3167" name="Shape 3167"/>
          <p:cNvSpPr/>
          <p:nvPr/>
        </p:nvSpPr>
        <p:spPr>
          <a:xfrm>
            <a:off x="3166225" y="351210"/>
            <a:ext cx="831672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3168" name="Shape 3168"/>
          <p:cNvSpPr/>
          <p:nvPr/>
        </p:nvSpPr>
        <p:spPr>
          <a:xfrm>
            <a:off x="2350300" y="315367"/>
            <a:ext cx="831672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3169" name="Shape 3169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3170" name="Shape 3170"/>
          <p:cNvSpPr/>
          <p:nvPr/>
        </p:nvSpPr>
        <p:spPr>
          <a:xfrm>
            <a:off x="2903008" y="3276133"/>
            <a:ext cx="327214" cy="335171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Shape 3171"/>
          <p:cNvSpPr/>
          <p:nvPr/>
        </p:nvSpPr>
        <p:spPr>
          <a:xfrm>
            <a:off x="3845505" y="302215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pic>
        <p:nvPicPr>
          <p:cNvPr id="3172" name="Shape 31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023" y="1725008"/>
            <a:ext cx="239779" cy="2740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3" name="Shape 3173"/>
          <p:cNvSpPr/>
          <p:nvPr/>
        </p:nvSpPr>
        <p:spPr>
          <a:xfrm>
            <a:off x="2389313" y="1060904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Shape 3174"/>
          <p:cNvSpPr/>
          <p:nvPr/>
        </p:nvSpPr>
        <p:spPr>
          <a:xfrm rot="-2680985">
            <a:off x="2440292" y="1072623"/>
            <a:ext cx="241726" cy="159115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Shape 3175"/>
          <p:cNvSpPr/>
          <p:nvPr/>
        </p:nvSpPr>
        <p:spPr>
          <a:xfrm>
            <a:off x="2389313" y="1629500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6" name="Shape 3176"/>
          <p:cNvSpPr/>
          <p:nvPr/>
        </p:nvSpPr>
        <p:spPr>
          <a:xfrm>
            <a:off x="2389313" y="216372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7" name="Shape 3177"/>
          <p:cNvSpPr/>
          <p:nvPr/>
        </p:nvSpPr>
        <p:spPr>
          <a:xfrm>
            <a:off x="2389313" y="2715675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8" name="Shape 3178"/>
          <p:cNvSpPr/>
          <p:nvPr/>
        </p:nvSpPr>
        <p:spPr>
          <a:xfrm>
            <a:off x="2389313" y="325954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9" name="Shape 3179"/>
          <p:cNvSpPr/>
          <p:nvPr/>
        </p:nvSpPr>
        <p:spPr>
          <a:xfrm>
            <a:off x="2389313" y="41423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0" name="Shape 3180"/>
          <p:cNvSpPr/>
          <p:nvPr/>
        </p:nvSpPr>
        <p:spPr>
          <a:xfrm>
            <a:off x="2389313" y="4675928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1" name="Shape 3181"/>
          <p:cNvSpPr/>
          <p:nvPr/>
        </p:nvSpPr>
        <p:spPr>
          <a:xfrm>
            <a:off x="2389313" y="5219069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2" name="Shape 3182"/>
          <p:cNvSpPr/>
          <p:nvPr/>
        </p:nvSpPr>
        <p:spPr>
          <a:xfrm>
            <a:off x="2389313" y="5785667"/>
            <a:ext cx="315613" cy="296561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3" name="Shape 3183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184" name="Shape 3184"/>
          <p:cNvSpPr/>
          <p:nvPr/>
        </p:nvSpPr>
        <p:spPr>
          <a:xfrm>
            <a:off x="2337963" y="586567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5" name="Shape 3185"/>
          <p:cNvSpPr/>
          <p:nvPr/>
        </p:nvSpPr>
        <p:spPr>
          <a:xfrm>
            <a:off x="2407390" y="5935110"/>
            <a:ext cx="392469" cy="41227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6" name="Shape 3186"/>
          <p:cNvSpPr txBox="1"/>
          <p:nvPr/>
        </p:nvSpPr>
        <p:spPr>
          <a:xfrm>
            <a:off x="3170848" y="5886578"/>
            <a:ext cx="202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오빠 오늘 뭐해요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7" name="Shape 3187"/>
          <p:cNvGrpSpPr/>
          <p:nvPr/>
        </p:nvGrpSpPr>
        <p:grpSpPr>
          <a:xfrm>
            <a:off x="2776191" y="5837578"/>
            <a:ext cx="3135304" cy="631957"/>
            <a:chOff x="2776191" y="632175"/>
            <a:chExt cx="3135304" cy="631957"/>
          </a:xfrm>
        </p:grpSpPr>
        <p:sp>
          <p:nvSpPr>
            <p:cNvPr id="3188" name="Shape 3188"/>
            <p:cNvSpPr txBox="1"/>
            <p:nvPr/>
          </p:nvSpPr>
          <p:spPr>
            <a:xfrm>
              <a:off x="2778641" y="659295"/>
              <a:ext cx="803425" cy="253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(KOR)설현</a:t>
              </a:r>
            </a:p>
          </p:txBody>
        </p:sp>
        <p:sp>
          <p:nvSpPr>
            <p:cNvPr id="3189" name="Shape 3189"/>
            <p:cNvSpPr txBox="1"/>
            <p:nvPr/>
          </p:nvSpPr>
          <p:spPr>
            <a:xfrm>
              <a:off x="5117689" y="632175"/>
              <a:ext cx="79380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2016-02-09</a:t>
              </a:r>
            </a:p>
          </p:txBody>
        </p:sp>
        <p:sp>
          <p:nvSpPr>
            <p:cNvPr id="3190" name="Shape 3190"/>
            <p:cNvSpPr txBox="1"/>
            <p:nvPr/>
          </p:nvSpPr>
          <p:spPr>
            <a:xfrm>
              <a:off x="2776191" y="894800"/>
              <a:ext cx="20243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오빠 오늘 뭐해요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…?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1" name="Shape 3191"/>
          <p:cNvGrpSpPr/>
          <p:nvPr/>
        </p:nvGrpSpPr>
        <p:grpSpPr>
          <a:xfrm>
            <a:off x="2350300" y="5857110"/>
            <a:ext cx="3507698" cy="636647"/>
            <a:chOff x="2350300" y="5857110"/>
            <a:chExt cx="3507698" cy="636647"/>
          </a:xfrm>
        </p:grpSpPr>
        <p:sp>
          <p:nvSpPr>
            <p:cNvPr id="3192" name="Shape 3192"/>
            <p:cNvSpPr/>
            <p:nvPr/>
          </p:nvSpPr>
          <p:spPr>
            <a:xfrm>
              <a:off x="2350300" y="5857110"/>
              <a:ext cx="3507698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Shape 3193"/>
            <p:cNvSpPr/>
            <p:nvPr/>
          </p:nvSpPr>
          <p:spPr>
            <a:xfrm>
              <a:off x="2378514" y="5913782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Shape 3194"/>
            <p:cNvSpPr/>
            <p:nvPr/>
          </p:nvSpPr>
          <p:spPr>
            <a:xfrm rot="10800000">
              <a:off x="2464678" y="5961646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95" name="Shape 31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6" name="Shape 319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93714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7" name="Shape 319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6423" y="6044967"/>
            <a:ext cx="378611" cy="3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8" name="Shape 319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480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Shape 3199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0" name="Shape 3200"/>
          <p:cNvCxnSpPr/>
          <p:nvPr/>
        </p:nvCxnSpPr>
        <p:spPr>
          <a:xfrm>
            <a:off x="2346325" y="2159405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201" name="Shape 3201"/>
          <p:cNvCxnSpPr/>
          <p:nvPr/>
        </p:nvCxnSpPr>
        <p:spPr>
          <a:xfrm>
            <a:off x="2328998" y="3873746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02" name="Shape 3202"/>
          <p:cNvSpPr txBox="1"/>
          <p:nvPr/>
        </p:nvSpPr>
        <p:spPr>
          <a:xfrm>
            <a:off x="2346325" y="2783956"/>
            <a:ext cx="35680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There are no items for pickup. </a:t>
            </a:r>
          </a:p>
        </p:txBody>
      </p:sp>
      <p:sp>
        <p:nvSpPr>
          <p:cNvPr id="3203" name="Shape 3203"/>
          <p:cNvSpPr txBox="1"/>
          <p:nvPr/>
        </p:nvSpPr>
        <p:spPr>
          <a:xfrm>
            <a:off x="7261688" y="624947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 첨부되지 않은 메일을 선택하고 선물 수령 버튼을 누를 경우 뜨는 팝업</a:t>
            </a:r>
          </a:p>
        </p:txBody>
      </p:sp>
      <p:cxnSp>
        <p:nvCxnSpPr>
          <p:cNvPr id="3204" name="Shape 3204"/>
          <p:cNvCxnSpPr>
            <a:stCxn id="3203" idx="1"/>
            <a:endCxn id="3202" idx="3"/>
          </p:cNvCxnSpPr>
          <p:nvPr/>
        </p:nvCxnSpPr>
        <p:spPr>
          <a:xfrm flipH="1">
            <a:off x="5914388" y="855779"/>
            <a:ext cx="1347300" cy="21129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05" name="Shape 3205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206" name="Shape 3206"/>
          <p:cNvCxnSpPr>
            <a:stCxn id="3205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Shape 3211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쓰기</a:t>
            </a:r>
          </a:p>
        </p:txBody>
      </p:sp>
      <p:pic>
        <p:nvPicPr>
          <p:cNvPr id="3212" name="Shape 3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3" name="Shape 3213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Shape 3214"/>
          <p:cNvSpPr/>
          <p:nvPr/>
        </p:nvSpPr>
        <p:spPr>
          <a:xfrm>
            <a:off x="2356125" y="258241"/>
            <a:ext cx="3502452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Shape 3215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Shape 3216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Shape 3217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Shape 3218"/>
          <p:cNvSpPr/>
          <p:nvPr/>
        </p:nvSpPr>
        <p:spPr>
          <a:xfrm>
            <a:off x="4902180" y="6092739"/>
            <a:ext cx="79711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219" name="Shape 3219"/>
          <p:cNvSpPr/>
          <p:nvPr/>
        </p:nvSpPr>
        <p:spPr>
          <a:xfrm>
            <a:off x="2329000" y="4506000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20" name="Shape 3220"/>
          <p:cNvSpPr/>
          <p:nvPr/>
        </p:nvSpPr>
        <p:spPr>
          <a:xfrm>
            <a:off x="2879998" y="322853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1" name="Shape 3221"/>
          <p:cNvSpPr/>
          <p:nvPr/>
        </p:nvSpPr>
        <p:spPr>
          <a:xfrm>
            <a:off x="2394990" y="315328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Shape 3222"/>
          <p:cNvSpPr/>
          <p:nvPr/>
        </p:nvSpPr>
        <p:spPr>
          <a:xfrm>
            <a:off x="2868708" y="873103"/>
            <a:ext cx="2930726" cy="212547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3" name="Shape 3223"/>
          <p:cNvSpPr/>
          <p:nvPr/>
        </p:nvSpPr>
        <p:spPr>
          <a:xfrm>
            <a:off x="2391700" y="873100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Shape 3224"/>
          <p:cNvSpPr/>
          <p:nvPr/>
        </p:nvSpPr>
        <p:spPr>
          <a:xfrm>
            <a:off x="5395812" y="32728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Shape 3225"/>
          <p:cNvSpPr/>
          <p:nvPr/>
        </p:nvSpPr>
        <p:spPr>
          <a:xfrm>
            <a:off x="5468407" y="387106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6" name="Shape 3226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Shape 3227"/>
          <p:cNvSpPr/>
          <p:nvPr/>
        </p:nvSpPr>
        <p:spPr>
          <a:xfrm>
            <a:off x="2975575" y="983583"/>
            <a:ext cx="2716990" cy="1991425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ㅋㅋㅋ</a:t>
            </a:r>
          </a:p>
        </p:txBody>
      </p:sp>
      <p:cxnSp>
        <p:nvCxnSpPr>
          <p:cNvPr id="3228" name="Shape 3228"/>
          <p:cNvCxnSpPr/>
          <p:nvPr/>
        </p:nvCxnSpPr>
        <p:spPr>
          <a:xfrm>
            <a:off x="2429024" y="803060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29" name="Shape 3229"/>
          <p:cNvSpPr txBox="1"/>
          <p:nvPr/>
        </p:nvSpPr>
        <p:spPr>
          <a:xfrm>
            <a:off x="7261688" y="223302"/>
            <a:ext cx="4572000" cy="649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쓸 사람을 선택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메일을 쓸 수 있는 친구 및 연맹/연합원의 리스트를 볼 수 있다.</a:t>
            </a:r>
          </a:p>
        </p:txBody>
      </p:sp>
      <p:cxnSp>
        <p:nvCxnSpPr>
          <p:cNvPr id="3230" name="Shape 3230"/>
          <p:cNvCxnSpPr>
            <a:stCxn id="3229" idx="1"/>
            <a:endCxn id="3224" idx="3"/>
          </p:cNvCxnSpPr>
          <p:nvPr/>
        </p:nvCxnSpPr>
        <p:spPr>
          <a:xfrm rot="10800000">
            <a:off x="5842088" y="528401"/>
            <a:ext cx="1419600" cy="19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31" name="Shape 3231"/>
          <p:cNvSpPr txBox="1"/>
          <p:nvPr/>
        </p:nvSpPr>
        <p:spPr>
          <a:xfrm>
            <a:off x="7261688" y="1498157"/>
            <a:ext cx="4572000" cy="12615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메시지를 작성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1000자 까지 작성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단어는 사용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단어가 있을 경우 메일 전송시 에러 팝업이 출력된다.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작성 칸을 터치하면 키보드가 생성 된다.</a:t>
            </a:r>
          </a:p>
        </p:txBody>
      </p:sp>
      <p:cxnSp>
        <p:nvCxnSpPr>
          <p:cNvPr id="3232" name="Shape 3232"/>
          <p:cNvCxnSpPr>
            <a:stCxn id="3231" idx="1"/>
            <a:endCxn id="3227" idx="3"/>
          </p:cNvCxnSpPr>
          <p:nvPr/>
        </p:nvCxnSpPr>
        <p:spPr>
          <a:xfrm rot="10800000">
            <a:off x="5692688" y="1979216"/>
            <a:ext cx="1569000" cy="1497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33" name="Shape 3233"/>
          <p:cNvSpPr txBox="1"/>
          <p:nvPr/>
        </p:nvSpPr>
        <p:spPr>
          <a:xfrm>
            <a:off x="7261688" y="5259316"/>
            <a:ext cx="4572000" cy="702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보내는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대상이 선택되지 않는 경우 팝업을 띄운다.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내용이 작성되지 않은 경우 팝업을 띄운다.</a:t>
            </a:r>
          </a:p>
        </p:txBody>
      </p:sp>
      <p:cxnSp>
        <p:nvCxnSpPr>
          <p:cNvPr id="3234" name="Shape 3234"/>
          <p:cNvCxnSpPr>
            <a:stCxn id="3233" idx="1"/>
            <a:endCxn id="3217" idx="3"/>
          </p:cNvCxnSpPr>
          <p:nvPr/>
        </p:nvCxnSpPr>
        <p:spPr>
          <a:xfrm flipH="1">
            <a:off x="5825588" y="5610481"/>
            <a:ext cx="1436100" cy="609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Shape 3239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쓰기 입력</a:t>
            </a:r>
          </a:p>
        </p:txBody>
      </p:sp>
      <p:pic>
        <p:nvPicPr>
          <p:cNvPr id="3240" name="Shape 3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1" name="Shape 3241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Shape 3242"/>
          <p:cNvSpPr/>
          <p:nvPr/>
        </p:nvSpPr>
        <p:spPr>
          <a:xfrm>
            <a:off x="2356125" y="258241"/>
            <a:ext cx="3502452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Shape 3243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Shape 3244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Shape 3245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Shape 3246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247" name="Shape 3247"/>
          <p:cNvSpPr/>
          <p:nvPr/>
        </p:nvSpPr>
        <p:spPr>
          <a:xfrm>
            <a:off x="2329000" y="4506000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48" name="Shape 3248"/>
          <p:cNvSpPr/>
          <p:nvPr/>
        </p:nvSpPr>
        <p:spPr>
          <a:xfrm>
            <a:off x="2879998" y="322853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Shape 3249"/>
          <p:cNvSpPr/>
          <p:nvPr/>
        </p:nvSpPr>
        <p:spPr>
          <a:xfrm>
            <a:off x="2394990" y="315328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Shape 3250"/>
          <p:cNvSpPr/>
          <p:nvPr/>
        </p:nvSpPr>
        <p:spPr>
          <a:xfrm>
            <a:off x="2868708" y="873103"/>
            <a:ext cx="2930726" cy="234789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Shape 3251"/>
          <p:cNvSpPr/>
          <p:nvPr/>
        </p:nvSpPr>
        <p:spPr>
          <a:xfrm>
            <a:off x="2391700" y="873100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Shape 3252"/>
          <p:cNvSpPr/>
          <p:nvPr/>
        </p:nvSpPr>
        <p:spPr>
          <a:xfrm>
            <a:off x="5395812" y="32728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3" name="Shape 3253"/>
          <p:cNvSpPr/>
          <p:nvPr/>
        </p:nvSpPr>
        <p:spPr>
          <a:xfrm>
            <a:off x="5468407" y="387106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Shape 3254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5" name="Shape 3255"/>
          <p:cNvSpPr/>
          <p:nvPr/>
        </p:nvSpPr>
        <p:spPr>
          <a:xfrm>
            <a:off x="2975575" y="983583"/>
            <a:ext cx="2716990" cy="2056175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ㅋㅋㅋ</a:t>
            </a:r>
          </a:p>
        </p:txBody>
      </p:sp>
      <p:cxnSp>
        <p:nvCxnSpPr>
          <p:cNvPr id="3256" name="Shape 3256"/>
          <p:cNvCxnSpPr/>
          <p:nvPr/>
        </p:nvCxnSpPr>
        <p:spPr>
          <a:xfrm>
            <a:off x="2429024" y="803060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257" name="Shape 32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300" y="4160107"/>
            <a:ext cx="3522059" cy="2359779"/>
          </a:xfrm>
          <a:prstGeom prst="rect">
            <a:avLst/>
          </a:prstGeom>
          <a:noFill/>
          <a:ln>
            <a:noFill/>
          </a:ln>
        </p:spPr>
      </p:pic>
      <p:sp>
        <p:nvSpPr>
          <p:cNvPr id="3258" name="Shape 3258"/>
          <p:cNvSpPr txBox="1"/>
          <p:nvPr/>
        </p:nvSpPr>
        <p:spPr>
          <a:xfrm>
            <a:off x="7261688" y="223302"/>
            <a:ext cx="4572000" cy="649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쓸 사람을 선택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메일을 쓸 수 있는 친구 및 연맹/연합원의 리스트를 볼 수 있다.</a:t>
            </a:r>
          </a:p>
        </p:txBody>
      </p:sp>
      <p:cxnSp>
        <p:nvCxnSpPr>
          <p:cNvPr id="3259" name="Shape 3259"/>
          <p:cNvCxnSpPr>
            <a:stCxn id="3258" idx="1"/>
            <a:endCxn id="3252" idx="3"/>
          </p:cNvCxnSpPr>
          <p:nvPr/>
        </p:nvCxnSpPr>
        <p:spPr>
          <a:xfrm rot="10800000">
            <a:off x="5842088" y="528401"/>
            <a:ext cx="1419600" cy="19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60" name="Shape 3260"/>
          <p:cNvSpPr txBox="1"/>
          <p:nvPr/>
        </p:nvSpPr>
        <p:spPr>
          <a:xfrm>
            <a:off x="7261688" y="1498157"/>
            <a:ext cx="4572000" cy="1104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메시지를 작성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1000자 까지 작성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단어는 사용 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필터링에 걸린 단어가 있을 경우 메일 전송시 에러 팝업이 출력된다.</a:t>
            </a:r>
          </a:p>
        </p:txBody>
      </p:sp>
      <p:cxnSp>
        <p:nvCxnSpPr>
          <p:cNvPr id="3261" name="Shape 3261"/>
          <p:cNvCxnSpPr>
            <a:stCxn id="3260" idx="1"/>
            <a:endCxn id="3255" idx="3"/>
          </p:cNvCxnSpPr>
          <p:nvPr/>
        </p:nvCxnSpPr>
        <p:spPr>
          <a:xfrm rot="10800000">
            <a:off x="5692688" y="2011656"/>
            <a:ext cx="1569000" cy="390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62" name="Shape 3262"/>
          <p:cNvSpPr txBox="1"/>
          <p:nvPr/>
        </p:nvSpPr>
        <p:spPr>
          <a:xfrm>
            <a:off x="7261688" y="4366053"/>
            <a:ext cx="4572000" cy="3135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키보드 영역</a:t>
            </a:r>
          </a:p>
        </p:txBody>
      </p:sp>
      <p:cxnSp>
        <p:nvCxnSpPr>
          <p:cNvPr id="3263" name="Shape 3263"/>
          <p:cNvCxnSpPr>
            <a:stCxn id="3262" idx="1"/>
            <a:endCxn id="3257" idx="3"/>
          </p:cNvCxnSpPr>
          <p:nvPr/>
        </p:nvCxnSpPr>
        <p:spPr>
          <a:xfrm flipH="1">
            <a:off x="5872388" y="4522835"/>
            <a:ext cx="1389300" cy="8172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64" name="Shape 3264"/>
          <p:cNvSpPr/>
          <p:nvPr/>
        </p:nvSpPr>
        <p:spPr>
          <a:xfrm>
            <a:off x="2303575" y="1865997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65" name="Shape 3265"/>
          <p:cNvSpPr txBox="1"/>
          <p:nvPr/>
        </p:nvSpPr>
        <p:spPr>
          <a:xfrm>
            <a:off x="7261688" y="3396994"/>
            <a:ext cx="4572000" cy="279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영역을 터치하면 키보드가 다시 내려간다.</a:t>
            </a:r>
          </a:p>
        </p:txBody>
      </p:sp>
      <p:cxnSp>
        <p:nvCxnSpPr>
          <p:cNvPr id="3266" name="Shape 3266"/>
          <p:cNvCxnSpPr>
            <a:stCxn id="3265" idx="1"/>
          </p:cNvCxnSpPr>
          <p:nvPr/>
        </p:nvCxnSpPr>
        <p:spPr>
          <a:xfrm flipH="1">
            <a:off x="5692688" y="3536727"/>
            <a:ext cx="1569000" cy="594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Shape 3271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쓰기</a:t>
            </a:r>
          </a:p>
        </p:txBody>
      </p:sp>
      <p:pic>
        <p:nvPicPr>
          <p:cNvPr id="3272" name="Shape 3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3" name="Shape 3273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4" name="Shape 3274"/>
          <p:cNvSpPr/>
          <p:nvPr/>
        </p:nvSpPr>
        <p:spPr>
          <a:xfrm>
            <a:off x="2356125" y="258241"/>
            <a:ext cx="3502452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Shape 3275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Shape 3276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Shape 3277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Shape 3278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279" name="Shape 3279"/>
          <p:cNvSpPr/>
          <p:nvPr/>
        </p:nvSpPr>
        <p:spPr>
          <a:xfrm>
            <a:off x="2329000" y="4506000"/>
            <a:ext cx="3554999" cy="1332968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80" name="Shape 3280"/>
          <p:cNvSpPr/>
          <p:nvPr/>
        </p:nvSpPr>
        <p:spPr>
          <a:xfrm>
            <a:off x="2879998" y="322853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Shape 3281"/>
          <p:cNvSpPr/>
          <p:nvPr/>
        </p:nvSpPr>
        <p:spPr>
          <a:xfrm>
            <a:off x="2394990" y="315328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Shape 3282"/>
          <p:cNvSpPr/>
          <p:nvPr/>
        </p:nvSpPr>
        <p:spPr>
          <a:xfrm>
            <a:off x="2868708" y="873103"/>
            <a:ext cx="2930726" cy="232586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Shape 3283"/>
          <p:cNvSpPr/>
          <p:nvPr/>
        </p:nvSpPr>
        <p:spPr>
          <a:xfrm>
            <a:off x="2391700" y="873100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Shape 3284"/>
          <p:cNvSpPr/>
          <p:nvPr/>
        </p:nvSpPr>
        <p:spPr>
          <a:xfrm>
            <a:off x="5395812" y="327288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5" name="Shape 3285"/>
          <p:cNvSpPr/>
          <p:nvPr/>
        </p:nvSpPr>
        <p:spPr>
          <a:xfrm>
            <a:off x="5468407" y="387106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6" name="Shape 3286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287" name="Shape 3287"/>
          <p:cNvSpPr/>
          <p:nvPr/>
        </p:nvSpPr>
        <p:spPr>
          <a:xfrm>
            <a:off x="2975575" y="983583"/>
            <a:ext cx="2716990" cy="2113841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ㅋㅋㅋ메시지 작성 완료.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보내기 버튼으로 보냄.</a:t>
            </a:r>
          </a:p>
        </p:txBody>
      </p:sp>
      <p:cxnSp>
        <p:nvCxnSpPr>
          <p:cNvPr id="3288" name="Shape 3288"/>
          <p:cNvCxnSpPr/>
          <p:nvPr/>
        </p:nvCxnSpPr>
        <p:spPr>
          <a:xfrm>
            <a:off x="2429024" y="803060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289" name="Shape 32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300" y="4160107"/>
            <a:ext cx="3522059" cy="235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Shape 32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821" y="318637"/>
            <a:ext cx="440991" cy="40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1" name="Shape 3291"/>
          <p:cNvSpPr txBox="1"/>
          <p:nvPr/>
        </p:nvSpPr>
        <p:spPr>
          <a:xfrm>
            <a:off x="7261688" y="62494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사람이 선택 된 경우 그 사람의 프로필 사진을 보여준다.</a:t>
            </a:r>
          </a:p>
        </p:txBody>
      </p:sp>
      <p:cxnSp>
        <p:nvCxnSpPr>
          <p:cNvPr id="3292" name="Shape 3292"/>
          <p:cNvCxnSpPr>
            <a:stCxn id="3291" idx="1"/>
            <a:endCxn id="3290" idx="2"/>
          </p:cNvCxnSpPr>
          <p:nvPr/>
        </p:nvCxnSpPr>
        <p:spPr>
          <a:xfrm rot="10800000">
            <a:off x="2621288" y="728346"/>
            <a:ext cx="4640400" cy="351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93" name="Shape 3293"/>
          <p:cNvSpPr txBox="1"/>
          <p:nvPr/>
        </p:nvSpPr>
        <p:spPr>
          <a:xfrm>
            <a:off x="7261688" y="21251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사람의 닉네임을 보여준다.</a:t>
            </a:r>
          </a:p>
        </p:txBody>
      </p:sp>
      <p:cxnSp>
        <p:nvCxnSpPr>
          <p:cNvPr id="3294" name="Shape 3294"/>
          <p:cNvCxnSpPr>
            <a:stCxn id="3293" idx="1"/>
            <a:endCxn id="3280" idx="0"/>
          </p:cNvCxnSpPr>
          <p:nvPr/>
        </p:nvCxnSpPr>
        <p:spPr>
          <a:xfrm rot="10800000">
            <a:off x="4121588" y="322816"/>
            <a:ext cx="3140100" cy="28200"/>
          </a:xfrm>
          <a:prstGeom prst="bentConnector4">
            <a:avLst>
              <a:gd fmla="val 30234" name="adj1"/>
              <a:gd fmla="val 910515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95" name="Shape 3295"/>
          <p:cNvSpPr/>
          <p:nvPr/>
        </p:nvSpPr>
        <p:spPr>
          <a:xfrm>
            <a:off x="2303575" y="1865997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Shape 3300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pic>
        <p:nvPicPr>
          <p:cNvPr id="3301" name="Shape 3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29" y="1306659"/>
            <a:ext cx="2742635" cy="163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Shape 3302"/>
          <p:cNvSpPr/>
          <p:nvPr/>
        </p:nvSpPr>
        <p:spPr>
          <a:xfrm>
            <a:off x="870763" y="2061030"/>
            <a:ext cx="1837601" cy="8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</a:t>
            </a:r>
          </a:p>
          <a:p>
            <a:pPr indent="0" lvl="0" marL="0" marR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3" name="Shape 3303"/>
          <p:cNvSpPr/>
          <p:nvPr/>
        </p:nvSpPr>
        <p:spPr>
          <a:xfrm>
            <a:off x="1498126" y="1329204"/>
            <a:ext cx="667248" cy="669358"/>
          </a:xfrm>
          <a:prstGeom prst="roundRect">
            <a:avLst>
              <a:gd fmla="val 8095" name="adj"/>
            </a:avLst>
          </a:prstGeom>
          <a:solidFill>
            <a:srgbClr val="F5F4F4"/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4" name="Shape 3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178" y="1341517"/>
            <a:ext cx="644732" cy="644732"/>
          </a:xfrm>
          <a:prstGeom prst="rect">
            <a:avLst/>
          </a:prstGeom>
          <a:noFill/>
          <a:ln>
            <a:noFill/>
          </a:ln>
        </p:spPr>
      </p:pic>
      <p:sp>
        <p:nvSpPr>
          <p:cNvPr id="3305" name="Shape 3305"/>
          <p:cNvSpPr txBox="1"/>
          <p:nvPr/>
        </p:nvSpPr>
        <p:spPr>
          <a:xfrm>
            <a:off x="898529" y="2352314"/>
            <a:ext cx="166584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친구에게 아이템을 보냅니다.</a:t>
            </a:r>
          </a:p>
        </p:txBody>
      </p:sp>
      <p:sp>
        <p:nvSpPr>
          <p:cNvPr id="3306" name="Shape 3306"/>
          <p:cNvSpPr txBox="1"/>
          <p:nvPr/>
        </p:nvSpPr>
        <p:spPr>
          <a:xfrm>
            <a:off x="4223657" y="2352314"/>
            <a:ext cx="60676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인벤토리의 봉랍 편지 아이템을 사용하면 아이템 첨부 메일 UI를 출력 한다.</a:t>
            </a:r>
          </a:p>
        </p:txBody>
      </p:sp>
      <p:cxnSp>
        <p:nvCxnSpPr>
          <p:cNvPr id="3307" name="Shape 3307"/>
          <p:cNvCxnSpPr>
            <a:stCxn id="3306" idx="1"/>
          </p:cNvCxnSpPr>
          <p:nvPr/>
        </p:nvCxnSpPr>
        <p:spPr>
          <a:xfrm flipH="1">
            <a:off x="3450857" y="2506202"/>
            <a:ext cx="772800" cy="1935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308" name="Shape 33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829" y="3628800"/>
            <a:ext cx="2779892" cy="233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309" name="Shape 3309"/>
          <p:cNvSpPr/>
          <p:nvPr/>
        </p:nvSpPr>
        <p:spPr>
          <a:xfrm>
            <a:off x="2763996" y="2540676"/>
            <a:ext cx="687003" cy="31796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Shape 3310"/>
          <p:cNvSpPr txBox="1"/>
          <p:nvPr/>
        </p:nvSpPr>
        <p:spPr>
          <a:xfrm>
            <a:off x="4223657" y="4641700"/>
            <a:ext cx="61173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친구창에서 봉랍편지 아이콘을 터치 시 아이템 첨부 메일 UI를 출력한다.</a:t>
            </a:r>
          </a:p>
        </p:txBody>
      </p:sp>
      <p:sp>
        <p:nvSpPr>
          <p:cNvPr id="3311" name="Shape 3311"/>
          <p:cNvSpPr/>
          <p:nvPr/>
        </p:nvSpPr>
        <p:spPr>
          <a:xfrm>
            <a:off x="2764578" y="4905562"/>
            <a:ext cx="387794" cy="42320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2" name="Shape 3312"/>
          <p:cNvCxnSpPr>
            <a:stCxn id="3310" idx="1"/>
            <a:endCxn id="3311" idx="3"/>
          </p:cNvCxnSpPr>
          <p:nvPr/>
        </p:nvCxnSpPr>
        <p:spPr>
          <a:xfrm flipH="1">
            <a:off x="3152357" y="4795588"/>
            <a:ext cx="1071300" cy="321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기능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573775" y="874725"/>
            <a:ext cx="8249399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관리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 / 일괄 선택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내게 온 메일을 다중 혹은 일괄로 선택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일괄 선택 시 현재 보여지고 있는 편지 전체를 선택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7272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30개를 전부 확인하면 그 이후로 이전 메일을 추가로 가져온다.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1개 혹은 선택 된 다수의 메일을 지울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대상의 메일중 수령하지 않은 아이템이 있을 경우 팝업으로 알려 준다.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 아이템 수령/ 일괄 수령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첨부된 메일의 경우 메일 리스트에서 선물 버튼+이펙트가 표시된다.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다중선택기능을 이용해 선택한 메일에 첨부된 아이템을 한번에 일괄 수령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메일에 첨부된 아이템을 한번에 일괄 수령한다.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아이템을 수령할 경우 아이템 아이콘이 중앙에 등장 한 후 각자 위치에 이동한다.</a:t>
            </a:r>
          </a:p>
          <a:p>
            <a: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적용 아이템 : 상단으로 이동</a:t>
            </a:r>
          </a:p>
          <a:p>
            <a: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외 인벤토리에 이동하는 아이템 : 하단으로 이동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보호/보호 해제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삭제하고 싶지 않은 메일을 삭제가 되지 않도록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설정한 메일의 보호설정을 취소하여 다시 삭제 가능하도록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및 보호해제 설정은 일괄 설정이 불가하도록 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 보호를 한 경우 메일 리스트에서 잠김ICON이 표시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공유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전투와 정찰에 관련 된 보고는 채팅창을 통해 공유가 가능하다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공유 링크는 현재 보여지고 있는 채팅채널에 공유 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공유는 연속해서 공유하는 것이 불가능 하다.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메일을 공유 한 이 후 30초 동안 공유 할 수 없다.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내용 공유는 정해진 포멧을 가진다.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[연맹약어][영주 닉네임] 을/를 공격하여 [전투 결과]하였습니다. [메일 보기]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제가  [연맹약어][영주 닉네임] 을/를 정찰하였습니다. [메일 보기]</a:t>
            </a:r>
          </a:p>
          <a:p>
            <a:pPr indent="-285750" lvl="4" marL="2114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Shape 3317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pic>
        <p:nvPicPr>
          <p:cNvPr id="3318" name="Shape 3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Shape 3319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Shape 3320"/>
          <p:cNvSpPr/>
          <p:nvPr/>
        </p:nvSpPr>
        <p:spPr>
          <a:xfrm>
            <a:off x="2356125" y="258241"/>
            <a:ext cx="3502500" cy="558359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Shape 3321"/>
          <p:cNvSpPr/>
          <p:nvPr/>
        </p:nvSpPr>
        <p:spPr>
          <a:xfrm>
            <a:off x="2378514" y="5913782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Shape 3322"/>
          <p:cNvSpPr/>
          <p:nvPr/>
        </p:nvSpPr>
        <p:spPr>
          <a:xfrm rot="10800000">
            <a:off x="2464605" y="5961689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3" name="Shape 3323"/>
          <p:cNvSpPr/>
          <p:nvPr/>
        </p:nvSpPr>
        <p:spPr>
          <a:xfrm>
            <a:off x="4776001" y="5961648"/>
            <a:ext cx="1049398" cy="51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4" name="Shape 3324"/>
          <p:cNvSpPr/>
          <p:nvPr/>
        </p:nvSpPr>
        <p:spPr>
          <a:xfrm>
            <a:off x="4902180" y="6092739"/>
            <a:ext cx="79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325" name="Shape 3325"/>
          <p:cNvSpPr/>
          <p:nvPr/>
        </p:nvSpPr>
        <p:spPr>
          <a:xfrm>
            <a:off x="2879998" y="322853"/>
            <a:ext cx="2482800" cy="40319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Shape 3326"/>
          <p:cNvSpPr/>
          <p:nvPr/>
        </p:nvSpPr>
        <p:spPr>
          <a:xfrm>
            <a:off x="2394990" y="315328"/>
            <a:ext cx="446099" cy="40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Shape 3327"/>
          <p:cNvSpPr/>
          <p:nvPr/>
        </p:nvSpPr>
        <p:spPr>
          <a:xfrm>
            <a:off x="5395812" y="32728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8" name="Shape 3328"/>
          <p:cNvSpPr/>
          <p:nvPr/>
        </p:nvSpPr>
        <p:spPr>
          <a:xfrm>
            <a:off x="5468407" y="387106"/>
            <a:ext cx="300898" cy="300898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9" name="Shape 3329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0" name="Shape 3330"/>
          <p:cNvSpPr txBox="1"/>
          <p:nvPr/>
        </p:nvSpPr>
        <p:spPr>
          <a:xfrm>
            <a:off x="7261688" y="223302"/>
            <a:ext cx="4572000" cy="6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쓸 사람을 선택 하는 창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메일을 쓸 수 있는 친구 및 연맹/연합원의 리스트를 볼 수 있다.</a:t>
            </a:r>
          </a:p>
        </p:txBody>
      </p:sp>
      <p:cxnSp>
        <p:nvCxnSpPr>
          <p:cNvPr id="3331" name="Shape 3331"/>
          <p:cNvCxnSpPr>
            <a:stCxn id="3330" idx="1"/>
            <a:endCxn id="3327" idx="3"/>
          </p:cNvCxnSpPr>
          <p:nvPr/>
        </p:nvCxnSpPr>
        <p:spPr>
          <a:xfrm rot="10800000">
            <a:off x="5841788" y="528702"/>
            <a:ext cx="1419900" cy="195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32" name="Shape 3332"/>
          <p:cNvSpPr txBox="1"/>
          <p:nvPr/>
        </p:nvSpPr>
        <p:spPr>
          <a:xfrm>
            <a:off x="7261700" y="983574"/>
            <a:ext cx="4572000" cy="1192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메일의 메시지를 작성 하는 창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창에 테이블에 정해진 메시지가 출력되어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메시지를 작성하지 않는 경우 테이블에 정의된 텍스트가 입력되어 보내진다.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입력창을 터치하면 키보드가 호출된다.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메시지 작성은 기본 메시지 작성 규칙에 따른다.</a:t>
            </a:r>
          </a:p>
        </p:txBody>
      </p:sp>
      <p:sp>
        <p:nvSpPr>
          <p:cNvPr id="3333" name="Shape 3333"/>
          <p:cNvSpPr txBox="1"/>
          <p:nvPr/>
        </p:nvSpPr>
        <p:spPr>
          <a:xfrm>
            <a:off x="7261688" y="5259316"/>
            <a:ext cx="4572000" cy="7022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보내는 버튼.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대상이 선택되지 않는 경우 팝업을 띄운다.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아이템이 지정되어 있지 않은 경우 팝업을 띄운다..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4" name="Shape 3334"/>
          <p:cNvCxnSpPr>
            <a:stCxn id="3333" idx="1"/>
            <a:endCxn id="3323" idx="3"/>
          </p:cNvCxnSpPr>
          <p:nvPr/>
        </p:nvCxnSpPr>
        <p:spPr>
          <a:xfrm flipH="1">
            <a:off x="5825288" y="5610465"/>
            <a:ext cx="1436400" cy="609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35" name="Shape 3335"/>
          <p:cNvSpPr/>
          <p:nvPr/>
        </p:nvSpPr>
        <p:spPr>
          <a:xfrm>
            <a:off x="2375900" y="876200"/>
            <a:ext cx="3463800" cy="3629700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6" name="Shape 3336"/>
          <p:cNvCxnSpPr/>
          <p:nvPr/>
        </p:nvCxnSpPr>
        <p:spPr>
          <a:xfrm>
            <a:off x="2429024" y="803060"/>
            <a:ext cx="3384899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37" name="Shape 3337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Shape 3338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339" name="Shape 3339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Shape 3340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Shape 3341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Shape 3342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343" name="Shape 3343"/>
          <p:cNvSpPr/>
          <p:nvPr/>
        </p:nvSpPr>
        <p:spPr>
          <a:xfrm>
            <a:off x="2329000" y="4506000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344" name="Shape 3344"/>
          <p:cNvSpPr/>
          <p:nvPr/>
        </p:nvSpPr>
        <p:spPr>
          <a:xfrm>
            <a:off x="2464600" y="2660475"/>
            <a:ext cx="3304800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Shape 3345"/>
          <p:cNvSpPr/>
          <p:nvPr/>
        </p:nvSpPr>
        <p:spPr>
          <a:xfrm>
            <a:off x="3756850" y="2981775"/>
            <a:ext cx="696599" cy="6965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Shape 3346"/>
          <p:cNvSpPr txBox="1"/>
          <p:nvPr/>
        </p:nvSpPr>
        <p:spPr>
          <a:xfrm>
            <a:off x="3118275" y="2699975"/>
            <a:ext cx="209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첨부하실 아이템을 선택해 주세요</a:t>
            </a:r>
          </a:p>
        </p:txBody>
      </p:sp>
      <p:sp>
        <p:nvSpPr>
          <p:cNvPr id="3347" name="Shape 3347"/>
          <p:cNvSpPr/>
          <p:nvPr/>
        </p:nvSpPr>
        <p:spPr>
          <a:xfrm>
            <a:off x="3839950" y="3075075"/>
            <a:ext cx="542698" cy="516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8" name="Shape 3348"/>
          <p:cNvCxnSpPr/>
          <p:nvPr/>
        </p:nvCxnSpPr>
        <p:spPr>
          <a:xfrm rot="10800000">
            <a:off x="5594588" y="1305629"/>
            <a:ext cx="1667100" cy="3086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49" name="Shape 3349"/>
          <p:cNvSpPr txBox="1"/>
          <p:nvPr/>
        </p:nvSpPr>
        <p:spPr>
          <a:xfrm>
            <a:off x="2612000" y="3678375"/>
            <a:ext cx="3018898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영주님게 아이템을 보내기 위해서는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필요합니다.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b="1" i="0" lang="en-US" sz="1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[99]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보유 중 입니다.</a:t>
            </a:r>
          </a:p>
        </p:txBody>
      </p:sp>
      <p:sp>
        <p:nvSpPr>
          <p:cNvPr id="3350" name="Shape 3350"/>
          <p:cNvSpPr txBox="1"/>
          <p:nvPr/>
        </p:nvSpPr>
        <p:spPr>
          <a:xfrm>
            <a:off x="7261700" y="2524900"/>
            <a:ext cx="4572000" cy="23443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중앙의 영역을 터치하면 인벤토리 창이 호출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호출된 인벤토리 창에서 아이템을 선택하면 중앙의 영역에 아이템 아이콘이 보인다.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중앙의 영역을 다시 누르면 인벤토리가 호출된다.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아이템을 선택할 경우 첨부 아이템이 변경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새로운 아이템을 선택하지 않을 경우 원래의 아이템이 첨부되어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가능한 아이템과 불가능한 아이템은 테이블에서 구분한다.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봉랍 편지가 여러종류 있을 경우 가장 많이 보유한 봉랍편지의 갯수를 보여준다.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갯수가 같을 경우 아이템 인덱스가 빠른 순으로 보여준다.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1" name="Shape 3351"/>
          <p:cNvCxnSpPr>
            <a:stCxn id="3350" idx="1"/>
            <a:endCxn id="3347" idx="3"/>
          </p:cNvCxnSpPr>
          <p:nvPr/>
        </p:nvCxnSpPr>
        <p:spPr>
          <a:xfrm rot="10800000">
            <a:off x="4382600" y="3333168"/>
            <a:ext cx="2879100" cy="3639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Shape 3356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grpSp>
        <p:nvGrpSpPr>
          <p:cNvPr id="3357" name="Shape 3357"/>
          <p:cNvGrpSpPr/>
          <p:nvPr/>
        </p:nvGrpSpPr>
        <p:grpSpPr>
          <a:xfrm>
            <a:off x="2343466" y="301820"/>
            <a:ext cx="3649783" cy="6278438"/>
            <a:chOff x="2343466" y="301820"/>
            <a:chExt cx="3649783" cy="6278438"/>
          </a:xfrm>
        </p:grpSpPr>
        <p:pic>
          <p:nvPicPr>
            <p:cNvPr id="3358" name="Shape 33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9" name="Shape 3359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Shape 3360"/>
            <p:cNvSpPr/>
            <p:nvPr/>
          </p:nvSpPr>
          <p:spPr>
            <a:xfrm>
              <a:off x="2343466" y="5256901"/>
              <a:ext cx="3544199" cy="6825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BFBFBF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grpSp>
          <p:nvGrpSpPr>
            <p:cNvPr id="3361" name="Shape 3361"/>
            <p:cNvGrpSpPr/>
            <p:nvPr/>
          </p:nvGrpSpPr>
          <p:grpSpPr>
            <a:xfrm>
              <a:off x="2429815" y="5939362"/>
              <a:ext cx="3398127" cy="579899"/>
              <a:chOff x="2429815" y="5939362"/>
              <a:chExt cx="3398127" cy="579899"/>
            </a:xfrm>
          </p:grpSpPr>
          <p:grpSp>
            <p:nvGrpSpPr>
              <p:cNvPr id="3362" name="Shape 3362"/>
              <p:cNvGrpSpPr/>
              <p:nvPr/>
            </p:nvGrpSpPr>
            <p:grpSpPr>
              <a:xfrm>
                <a:off x="3495717" y="5965156"/>
                <a:ext cx="2332224" cy="553726"/>
                <a:chOff x="3495717" y="5964319"/>
                <a:chExt cx="2332224" cy="553726"/>
              </a:xfrm>
            </p:grpSpPr>
            <p:sp>
              <p:nvSpPr>
                <p:cNvPr id="3363" name="Shape 3363"/>
                <p:cNvSpPr/>
                <p:nvPr/>
              </p:nvSpPr>
              <p:spPr>
                <a:xfrm>
                  <a:off x="4778542" y="5998351"/>
                  <a:ext cx="1049399" cy="5160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D1D1D1"/>
                    </a:gs>
                    <a:gs pos="50000">
                      <a:srgbClr val="C7C7C7"/>
                    </a:gs>
                    <a:gs pos="100000">
                      <a:srgbClr val="C0C0C0"/>
                    </a:gs>
                  </a:gsLst>
                  <a:lin ang="5400012" scaled="0"/>
                </a:gradFill>
                <a:ln cap="flat" cmpd="sng" w="9525">
                  <a:solidFill>
                    <a:schemeClr val="accent3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4" name="Shape 3364"/>
                <p:cNvSpPr/>
                <p:nvPr/>
              </p:nvSpPr>
              <p:spPr>
                <a:xfrm>
                  <a:off x="4841587" y="6052305"/>
                  <a:ext cx="938100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595959"/>
                    </a:buClr>
                    <a:buSzPct val="25000"/>
                    <a:buFont typeface="Arial"/>
                    <a:buNone/>
                  </a:pPr>
                  <a:r>
                    <a:rPr b="1" lang="en-US" sz="1200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365" name="Shape 3365"/>
                <p:cNvSpPr/>
                <p:nvPr/>
              </p:nvSpPr>
              <p:spPr>
                <a:xfrm>
                  <a:off x="4898782" y="6343935"/>
                  <a:ext cx="820800" cy="121800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99d 23:59:59</a:t>
                  </a:r>
                </a:p>
              </p:txBody>
            </p:sp>
            <p:sp>
              <p:nvSpPr>
                <p:cNvPr id="3366" name="Shape 3366"/>
                <p:cNvSpPr/>
                <p:nvPr/>
              </p:nvSpPr>
              <p:spPr>
                <a:xfrm>
                  <a:off x="3495717" y="6002046"/>
                  <a:ext cx="1211099" cy="516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5"/>
                </a:solidFill>
                <a:ln cap="flat" cmpd="sng" w="12700">
                  <a:solidFill>
                    <a:srgbClr val="31538F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7" name="Shape 3367"/>
                <p:cNvSpPr/>
                <p:nvPr/>
              </p:nvSpPr>
              <p:spPr>
                <a:xfrm>
                  <a:off x="3655623" y="5964319"/>
                  <a:ext cx="949199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Immediate </a:t>
                  </a: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368" name="Shape 3368"/>
                <p:cNvSpPr/>
                <p:nvPr/>
              </p:nvSpPr>
              <p:spPr>
                <a:xfrm>
                  <a:off x="3710471" y="6344575"/>
                  <a:ext cx="798899" cy="133799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99999999</a:t>
                  </a:r>
                </a:p>
              </p:txBody>
            </p:sp>
            <p:pic>
              <p:nvPicPr>
                <p:cNvPr id="3369" name="Shape 336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553423" y="6311428"/>
                  <a:ext cx="226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70" name="Shape 3370"/>
              <p:cNvGrpSpPr/>
              <p:nvPr/>
            </p:nvGrpSpPr>
            <p:grpSpPr>
              <a:xfrm>
                <a:off x="2429815" y="5939362"/>
                <a:ext cx="803400" cy="579899"/>
                <a:chOff x="2429816" y="5901771"/>
                <a:chExt cx="803400" cy="579899"/>
              </a:xfrm>
            </p:grpSpPr>
            <p:sp>
              <p:nvSpPr>
                <p:cNvPr id="3371" name="Shape 3371"/>
                <p:cNvSpPr/>
                <p:nvPr/>
              </p:nvSpPr>
              <p:spPr>
                <a:xfrm>
                  <a:off x="2429816" y="5901771"/>
                  <a:ext cx="803400" cy="5798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2" name="Shape 3372"/>
                <p:cNvSpPr/>
                <p:nvPr/>
              </p:nvSpPr>
              <p:spPr>
                <a:xfrm rot="10800000">
                  <a:off x="2515908" y="5949680"/>
                  <a:ext cx="542699" cy="4842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gradFill>
                  <a:gsLst>
                    <a:gs pos="0">
                      <a:srgbClr val="B0CAE9"/>
                    </a:gs>
                    <a:gs pos="50000">
                      <a:srgbClr val="A1C1E4"/>
                    </a:gs>
                    <a:gs pos="100000">
                      <a:srgbClr val="90B8E4"/>
                    </a:gs>
                  </a:gsLst>
                  <a:lin ang="5400012" scaled="0"/>
                </a:gradFill>
                <a:ln cap="flat" cmpd="sng" w="9525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373" name="Shape 33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4" name="Shape 3374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75" name="Shape 3375"/>
            <p:cNvGrpSpPr/>
            <p:nvPr/>
          </p:nvGrpSpPr>
          <p:grpSpPr>
            <a:xfrm>
              <a:off x="2458049" y="412506"/>
              <a:ext cx="3321458" cy="5464402"/>
              <a:chOff x="2458125" y="34382"/>
              <a:chExt cx="3770100" cy="6202500"/>
            </a:xfrm>
          </p:grpSpPr>
          <p:sp>
            <p:nvSpPr>
              <p:cNvPr id="3376" name="Shape 3376"/>
              <p:cNvSpPr/>
              <p:nvPr/>
            </p:nvSpPr>
            <p:spPr>
              <a:xfrm>
                <a:off x="2458125" y="34382"/>
                <a:ext cx="3770100" cy="6202500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7" name="Shape 3377"/>
              <p:cNvSpPr/>
              <p:nvPr/>
            </p:nvSpPr>
            <p:spPr>
              <a:xfrm>
                <a:off x="2543588" y="486539"/>
                <a:ext cx="3611399" cy="566159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8" name="Shape 3378"/>
              <p:cNvSpPr/>
              <p:nvPr/>
            </p:nvSpPr>
            <p:spPr>
              <a:xfrm>
                <a:off x="2627783" y="623854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79" name="Shape 3379"/>
              <p:cNvSpPr/>
              <p:nvPr/>
            </p:nvSpPr>
            <p:spPr>
              <a:xfrm>
                <a:off x="44039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0" name="Shape 3380"/>
              <p:cNvSpPr/>
              <p:nvPr/>
            </p:nvSpPr>
            <p:spPr>
              <a:xfrm>
                <a:off x="5292080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1" name="Shape 3381"/>
              <p:cNvSpPr/>
              <p:nvPr/>
            </p:nvSpPr>
            <p:spPr>
              <a:xfrm>
                <a:off x="35158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2" name="Shape 3382"/>
              <p:cNvSpPr/>
              <p:nvPr/>
            </p:nvSpPr>
            <p:spPr>
              <a:xfrm>
                <a:off x="2627783" y="1487950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3" name="Shape 3383"/>
              <p:cNvSpPr/>
              <p:nvPr/>
            </p:nvSpPr>
            <p:spPr>
              <a:xfrm>
                <a:off x="44039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4" name="Shape 3384"/>
              <p:cNvSpPr/>
              <p:nvPr/>
            </p:nvSpPr>
            <p:spPr>
              <a:xfrm>
                <a:off x="5292080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5" name="Shape 3385"/>
              <p:cNvSpPr/>
              <p:nvPr/>
            </p:nvSpPr>
            <p:spPr>
              <a:xfrm>
                <a:off x="35158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6" name="Shape 3386"/>
              <p:cNvSpPr/>
              <p:nvPr/>
            </p:nvSpPr>
            <p:spPr>
              <a:xfrm>
                <a:off x="2627783" y="2340663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7" name="Shape 3387"/>
              <p:cNvSpPr/>
              <p:nvPr/>
            </p:nvSpPr>
            <p:spPr>
              <a:xfrm>
                <a:off x="44039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8" name="Shape 3388"/>
              <p:cNvSpPr/>
              <p:nvPr/>
            </p:nvSpPr>
            <p:spPr>
              <a:xfrm>
                <a:off x="5292080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89" name="Shape 3389"/>
              <p:cNvSpPr/>
              <p:nvPr/>
            </p:nvSpPr>
            <p:spPr>
              <a:xfrm>
                <a:off x="35158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0" name="Shape 3390"/>
              <p:cNvSpPr/>
              <p:nvPr/>
            </p:nvSpPr>
            <p:spPr>
              <a:xfrm>
                <a:off x="2627783" y="3229794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1" name="Shape 3391"/>
              <p:cNvSpPr/>
              <p:nvPr/>
            </p:nvSpPr>
            <p:spPr>
              <a:xfrm>
                <a:off x="44039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2" name="Shape 3392"/>
              <p:cNvSpPr/>
              <p:nvPr/>
            </p:nvSpPr>
            <p:spPr>
              <a:xfrm>
                <a:off x="5292080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3" name="Shape 3393"/>
              <p:cNvSpPr/>
              <p:nvPr/>
            </p:nvSpPr>
            <p:spPr>
              <a:xfrm>
                <a:off x="35158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4" name="Shape 3394"/>
              <p:cNvSpPr/>
              <p:nvPr/>
            </p:nvSpPr>
            <p:spPr>
              <a:xfrm>
                <a:off x="2627783" y="4105275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5" name="Shape 3395"/>
              <p:cNvSpPr/>
              <p:nvPr/>
            </p:nvSpPr>
            <p:spPr>
              <a:xfrm>
                <a:off x="44039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6" name="Shape 3396"/>
              <p:cNvSpPr/>
              <p:nvPr/>
            </p:nvSpPr>
            <p:spPr>
              <a:xfrm>
                <a:off x="5292080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7" name="Shape 3397"/>
              <p:cNvSpPr/>
              <p:nvPr/>
            </p:nvSpPr>
            <p:spPr>
              <a:xfrm>
                <a:off x="35158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8" name="Shape 3398"/>
              <p:cNvSpPr/>
              <p:nvPr/>
            </p:nvSpPr>
            <p:spPr>
              <a:xfrm>
                <a:off x="2627783" y="4969369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399" name="Shape 3399"/>
              <p:cNvSpPr/>
              <p:nvPr/>
            </p:nvSpPr>
            <p:spPr>
              <a:xfrm>
                <a:off x="44039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0" name="Shape 3400"/>
              <p:cNvSpPr/>
              <p:nvPr/>
            </p:nvSpPr>
            <p:spPr>
              <a:xfrm>
                <a:off x="5292080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1" name="Shape 3401"/>
              <p:cNvSpPr/>
              <p:nvPr/>
            </p:nvSpPr>
            <p:spPr>
              <a:xfrm>
                <a:off x="35158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02" name="Shape 3402"/>
              <p:cNvSpPr/>
              <p:nvPr/>
            </p:nvSpPr>
            <p:spPr>
              <a:xfrm>
                <a:off x="2627783" y="5833464"/>
                <a:ext cx="779397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Shape 3403"/>
              <p:cNvSpPr/>
              <p:nvPr/>
            </p:nvSpPr>
            <p:spPr>
              <a:xfrm>
                <a:off x="44039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4" name="Shape 3404"/>
              <p:cNvSpPr/>
              <p:nvPr/>
            </p:nvSpPr>
            <p:spPr>
              <a:xfrm>
                <a:off x="5292080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Shape 3405"/>
              <p:cNvSpPr/>
              <p:nvPr/>
            </p:nvSpPr>
            <p:spPr>
              <a:xfrm>
                <a:off x="35158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06" name="Shape 3406"/>
            <p:cNvSpPr/>
            <p:nvPr/>
          </p:nvSpPr>
          <p:spPr>
            <a:xfrm>
              <a:off x="2458049" y="4225289"/>
              <a:ext cx="3535200" cy="15660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D8D8D8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sp>
          <p:nvSpPr>
            <p:cNvPr id="3407" name="Shape 3407"/>
            <p:cNvSpPr/>
            <p:nvPr/>
          </p:nvSpPr>
          <p:spPr>
            <a:xfrm>
              <a:off x="2390307" y="5962553"/>
              <a:ext cx="803400" cy="57989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Shape 3408"/>
            <p:cNvSpPr/>
            <p:nvPr/>
          </p:nvSpPr>
          <p:spPr>
            <a:xfrm rot="10800000">
              <a:off x="2476399" y="6010462"/>
              <a:ext cx="542699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Shape 3409"/>
            <p:cNvSpPr/>
            <p:nvPr/>
          </p:nvSpPr>
          <p:spPr>
            <a:xfrm>
              <a:off x="2533417" y="508779"/>
              <a:ext cx="3181800" cy="302099"/>
            </a:xfrm>
            <a:prstGeom prst="roundRect">
              <a:avLst>
                <a:gd fmla="val 0" name="adj"/>
              </a:avLst>
            </a:prstGeom>
            <a:solidFill>
              <a:srgbClr val="2E75B5"/>
            </a:solidFill>
            <a:ln cap="flat" cmpd="sng" w="9525">
              <a:solidFill>
                <a:srgbClr val="222A3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내 가방</a:t>
              </a:r>
            </a:p>
          </p:txBody>
        </p:sp>
      </p:grpSp>
      <p:sp>
        <p:nvSpPr>
          <p:cNvPr id="3410" name="Shape 3410"/>
          <p:cNvSpPr txBox="1"/>
          <p:nvPr/>
        </p:nvSpPr>
        <p:spPr>
          <a:xfrm>
            <a:off x="6721768" y="1440025"/>
            <a:ext cx="4572000" cy="136413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인벤창이 오픈되며 아이템 리스트가 보여 진다.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터치해서 첨부할 아이템을 선택한다.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아이템이 첨부 불가능한 아이템인 경우 팝업을 출력한다.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가능한 아이템이 선택 된 경우 아이템 첨부 메일 쓰기 UI 로  전환 되며 선택한 아이템이 첨부 된다.</a:t>
            </a:r>
          </a:p>
        </p:txBody>
      </p:sp>
      <p:cxnSp>
        <p:nvCxnSpPr>
          <p:cNvPr id="3411" name="Shape 3411"/>
          <p:cNvCxnSpPr>
            <a:stCxn id="3410" idx="1"/>
            <a:endCxn id="3387" idx="3"/>
          </p:cNvCxnSpPr>
          <p:nvPr/>
        </p:nvCxnSpPr>
        <p:spPr>
          <a:xfrm flipH="1">
            <a:off x="4859068" y="2122092"/>
            <a:ext cx="1862700" cy="6657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Shape 3416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-아이템 복수 첨부 메일(유저:유저)</a:t>
            </a:r>
          </a:p>
        </p:txBody>
      </p:sp>
      <p:pic>
        <p:nvPicPr>
          <p:cNvPr id="3417" name="Shape 3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Shape 3418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Shape 3419"/>
          <p:cNvSpPr/>
          <p:nvPr/>
        </p:nvSpPr>
        <p:spPr>
          <a:xfrm>
            <a:off x="2356125" y="258241"/>
            <a:ext cx="3502500" cy="558359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Shape 3420"/>
          <p:cNvSpPr/>
          <p:nvPr/>
        </p:nvSpPr>
        <p:spPr>
          <a:xfrm>
            <a:off x="2378514" y="5913782"/>
            <a:ext cx="803400" cy="579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Shape 3421"/>
          <p:cNvSpPr/>
          <p:nvPr/>
        </p:nvSpPr>
        <p:spPr>
          <a:xfrm rot="10800000">
            <a:off x="2464605" y="5961689"/>
            <a:ext cx="542698" cy="484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2" name="Shape 3422"/>
          <p:cNvSpPr/>
          <p:nvPr/>
        </p:nvSpPr>
        <p:spPr>
          <a:xfrm>
            <a:off x="4776001" y="5961648"/>
            <a:ext cx="1049398" cy="516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3" name="Shape 3423"/>
          <p:cNvSpPr/>
          <p:nvPr/>
        </p:nvSpPr>
        <p:spPr>
          <a:xfrm>
            <a:off x="4902180" y="6092739"/>
            <a:ext cx="79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424" name="Shape 3424"/>
          <p:cNvSpPr/>
          <p:nvPr/>
        </p:nvSpPr>
        <p:spPr>
          <a:xfrm>
            <a:off x="2879998" y="322853"/>
            <a:ext cx="2482800" cy="40319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5" name="Shape 3425"/>
          <p:cNvSpPr/>
          <p:nvPr/>
        </p:nvSpPr>
        <p:spPr>
          <a:xfrm>
            <a:off x="2394990" y="315328"/>
            <a:ext cx="446099" cy="40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6" name="Shape 3426"/>
          <p:cNvSpPr/>
          <p:nvPr/>
        </p:nvSpPr>
        <p:spPr>
          <a:xfrm>
            <a:off x="5395812" y="327288"/>
            <a:ext cx="446099" cy="4026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7" name="Shape 3427"/>
          <p:cNvSpPr/>
          <p:nvPr/>
        </p:nvSpPr>
        <p:spPr>
          <a:xfrm>
            <a:off x="5468407" y="387106"/>
            <a:ext cx="300898" cy="300898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Shape 3428"/>
          <p:cNvSpPr/>
          <p:nvPr/>
        </p:nvSpPr>
        <p:spPr>
          <a:xfrm>
            <a:off x="2926539" y="372543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Shape 3429"/>
          <p:cNvSpPr txBox="1"/>
          <p:nvPr/>
        </p:nvSpPr>
        <p:spPr>
          <a:xfrm>
            <a:off x="7261688" y="274825"/>
            <a:ext cx="4572000" cy="11927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 봉랍편지를 사용하면 한 개의 아이템을 다수로 첨부하여 보낼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 봉랍편지의 종류에 따라 5개 10개 30개의 아이템을 보낼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 봉랍편지에 정해진 최대 개수 이하로 아이템을 첨부해도 전송 된다.</a:t>
            </a:r>
          </a:p>
        </p:txBody>
      </p:sp>
      <p:sp>
        <p:nvSpPr>
          <p:cNvPr id="3430" name="Shape 3430"/>
          <p:cNvSpPr txBox="1"/>
          <p:nvPr/>
        </p:nvSpPr>
        <p:spPr>
          <a:xfrm>
            <a:off x="7261688" y="5259316"/>
            <a:ext cx="4572000" cy="7022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 이외의 영역을 누르면 수량 선택이 닫힌다.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팝업이 닫히면 아이템 선택을 할수 있는 인벤토리 창으로 복귀 한다.</a:t>
            </a:r>
          </a:p>
        </p:txBody>
      </p:sp>
      <p:cxnSp>
        <p:nvCxnSpPr>
          <p:cNvPr id="3431" name="Shape 3431"/>
          <p:cNvCxnSpPr>
            <a:stCxn id="3430" idx="1"/>
            <a:endCxn id="3422" idx="3"/>
          </p:cNvCxnSpPr>
          <p:nvPr/>
        </p:nvCxnSpPr>
        <p:spPr>
          <a:xfrm flipH="1">
            <a:off x="5825288" y="5610465"/>
            <a:ext cx="1436400" cy="6093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32" name="Shape 3432"/>
          <p:cNvSpPr/>
          <p:nvPr/>
        </p:nvSpPr>
        <p:spPr>
          <a:xfrm>
            <a:off x="2375900" y="876200"/>
            <a:ext cx="3463800" cy="3629700"/>
          </a:xfrm>
          <a:prstGeom prst="rect">
            <a:avLst/>
          </a:prstGeom>
          <a:solidFill>
            <a:srgbClr val="FFF2C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3" name="Shape 3433"/>
          <p:cNvCxnSpPr/>
          <p:nvPr/>
        </p:nvCxnSpPr>
        <p:spPr>
          <a:xfrm>
            <a:off x="2429024" y="803060"/>
            <a:ext cx="3384899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34" name="Shape 3434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Shape 3435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436" name="Shape 3436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Shape 3437"/>
          <p:cNvSpPr/>
          <p:nvPr/>
        </p:nvSpPr>
        <p:spPr>
          <a:xfrm>
            <a:off x="2868700" y="873100"/>
            <a:ext cx="2930699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Shape 3438"/>
          <p:cNvSpPr/>
          <p:nvPr/>
        </p:nvSpPr>
        <p:spPr>
          <a:xfrm>
            <a:off x="2391700" y="873100"/>
            <a:ext cx="446099" cy="402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Shape 3439"/>
          <p:cNvSpPr/>
          <p:nvPr/>
        </p:nvSpPr>
        <p:spPr>
          <a:xfrm>
            <a:off x="2975575" y="983575"/>
            <a:ext cx="2717000" cy="148315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전쟁에 도움이 되길 바라는 마음을 담은 선물입니다.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부디 전쟁에서 승리하시길 빌겠습니다.</a:t>
            </a:r>
          </a:p>
        </p:txBody>
      </p:sp>
      <p:sp>
        <p:nvSpPr>
          <p:cNvPr id="3440" name="Shape 3440"/>
          <p:cNvSpPr/>
          <p:nvPr/>
        </p:nvSpPr>
        <p:spPr>
          <a:xfrm>
            <a:off x="2329000" y="4506000"/>
            <a:ext cx="3554999" cy="1332899"/>
          </a:xfrm>
          <a:prstGeom prst="rect">
            <a:avLst/>
          </a:prstGeom>
          <a:solidFill>
            <a:srgbClr val="C55A11">
              <a:alpha val="2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441" name="Shape 3441"/>
          <p:cNvSpPr/>
          <p:nvPr/>
        </p:nvSpPr>
        <p:spPr>
          <a:xfrm>
            <a:off x="2464600" y="2660475"/>
            <a:ext cx="3304800" cy="165179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2" name="Shape 3442"/>
          <p:cNvSpPr/>
          <p:nvPr/>
        </p:nvSpPr>
        <p:spPr>
          <a:xfrm>
            <a:off x="3756850" y="2981775"/>
            <a:ext cx="696599" cy="6965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Shape 3443"/>
          <p:cNvSpPr txBox="1"/>
          <p:nvPr/>
        </p:nvSpPr>
        <p:spPr>
          <a:xfrm>
            <a:off x="3118275" y="2699975"/>
            <a:ext cx="2091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첨부하실 아이템을 선택해 주세요</a:t>
            </a:r>
          </a:p>
        </p:txBody>
      </p:sp>
      <p:sp>
        <p:nvSpPr>
          <p:cNvPr id="3444" name="Shape 3444"/>
          <p:cNvSpPr/>
          <p:nvPr/>
        </p:nvSpPr>
        <p:spPr>
          <a:xfrm>
            <a:off x="3839950" y="3075075"/>
            <a:ext cx="542698" cy="516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Shape 3445"/>
          <p:cNvSpPr txBox="1"/>
          <p:nvPr/>
        </p:nvSpPr>
        <p:spPr>
          <a:xfrm>
            <a:off x="2612000" y="3678375"/>
            <a:ext cx="3018898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영주님게 아이템을 보내기 위해서는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필요합니다.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[아이템 이름]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b="1" i="0" lang="en-US" sz="1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[99]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 보유 중 입니다.</a:t>
            </a:r>
          </a:p>
        </p:txBody>
      </p:sp>
      <p:sp>
        <p:nvSpPr>
          <p:cNvPr id="3446" name="Shape 3446"/>
          <p:cNvSpPr txBox="1"/>
          <p:nvPr/>
        </p:nvSpPr>
        <p:spPr>
          <a:xfrm>
            <a:off x="7261688" y="1769325"/>
            <a:ext cx="4572000" cy="17822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고급봉랍편지를 사용하여 아이템 선택을 하면 아이템 개수를 설정하는 팝업창이 뜬다.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아이템 아이콘과 아이템이름을 표기한다.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바를 이용해 아이템 개수를 설정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텍스트 영역을 터치하면 키패드가 호출되며 키패드로 직접 첨부할 아이템 개수를 입력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첨부 개수는 아이템에 따라 다르며 그 이상을 선택한 경우 자동적으로 최대 제한 개수로 입력 된다.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Shape 3447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8" name="Shape 3448"/>
          <p:cNvCxnSpPr/>
          <p:nvPr/>
        </p:nvCxnSpPr>
        <p:spPr>
          <a:xfrm>
            <a:off x="2346325" y="1584629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49" name="Shape 3449"/>
          <p:cNvSpPr/>
          <p:nvPr/>
        </p:nvSpPr>
        <p:spPr>
          <a:xfrm>
            <a:off x="2334238" y="1610291"/>
            <a:ext cx="3549762" cy="241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0" name="Shape 3450"/>
          <p:cNvCxnSpPr/>
          <p:nvPr/>
        </p:nvCxnSpPr>
        <p:spPr>
          <a:xfrm>
            <a:off x="2328998" y="4039210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51" name="Shape 3451"/>
          <p:cNvSpPr txBox="1"/>
          <p:nvPr/>
        </p:nvSpPr>
        <p:spPr>
          <a:xfrm>
            <a:off x="2605700" y="1659633"/>
            <a:ext cx="305724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첨부할 아이템의 수량을 선택해 주세요</a:t>
            </a:r>
          </a:p>
        </p:txBody>
      </p:sp>
      <p:sp>
        <p:nvSpPr>
          <p:cNvPr id="3452" name="Shape 3452"/>
          <p:cNvSpPr/>
          <p:nvPr/>
        </p:nvSpPr>
        <p:spPr>
          <a:xfrm>
            <a:off x="3347151" y="2033606"/>
            <a:ext cx="542698" cy="516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Shape 3453"/>
          <p:cNvSpPr/>
          <p:nvPr/>
        </p:nvSpPr>
        <p:spPr>
          <a:xfrm>
            <a:off x="2918873" y="2707931"/>
            <a:ext cx="2473919" cy="69666"/>
          </a:xfrm>
          <a:prstGeom prst="rect">
            <a:avLst/>
          </a:prstGeom>
          <a:solidFill>
            <a:srgbClr val="AEABAB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4" name="Shape 3454"/>
          <p:cNvSpPr/>
          <p:nvPr/>
        </p:nvSpPr>
        <p:spPr>
          <a:xfrm>
            <a:off x="4404085" y="2575591"/>
            <a:ext cx="166868" cy="307731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5" name="Shape 3455"/>
          <p:cNvSpPr/>
          <p:nvPr/>
        </p:nvSpPr>
        <p:spPr>
          <a:xfrm>
            <a:off x="3539955" y="3562792"/>
            <a:ext cx="1150413" cy="29645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첨부하기</a:t>
            </a:r>
          </a:p>
        </p:txBody>
      </p:sp>
      <p:sp>
        <p:nvSpPr>
          <p:cNvPr id="3456" name="Shape 3456"/>
          <p:cNvSpPr/>
          <p:nvPr/>
        </p:nvSpPr>
        <p:spPr>
          <a:xfrm>
            <a:off x="3625587" y="3041423"/>
            <a:ext cx="544641" cy="198316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</a:p>
        </p:txBody>
      </p:sp>
      <p:sp>
        <p:nvSpPr>
          <p:cNvPr id="3457" name="Shape 3457"/>
          <p:cNvSpPr txBox="1"/>
          <p:nvPr/>
        </p:nvSpPr>
        <p:spPr>
          <a:xfrm>
            <a:off x="4189153" y="2986423"/>
            <a:ext cx="482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 30</a:t>
            </a:r>
          </a:p>
        </p:txBody>
      </p:sp>
      <p:sp>
        <p:nvSpPr>
          <p:cNvPr id="3458" name="Shape 3458"/>
          <p:cNvSpPr/>
          <p:nvPr/>
        </p:nvSpPr>
        <p:spPr>
          <a:xfrm>
            <a:off x="3398826" y="2069741"/>
            <a:ext cx="439349" cy="4393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Shape 3459"/>
          <p:cNvSpPr txBox="1"/>
          <p:nvPr/>
        </p:nvSpPr>
        <p:spPr>
          <a:xfrm>
            <a:off x="3996726" y="2132666"/>
            <a:ext cx="11320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이름</a:t>
            </a:r>
          </a:p>
        </p:txBody>
      </p:sp>
      <p:cxnSp>
        <p:nvCxnSpPr>
          <p:cNvPr id="3460" name="Shape 3460"/>
          <p:cNvCxnSpPr>
            <a:stCxn id="3446" idx="1"/>
            <a:endCxn id="3459" idx="3"/>
          </p:cNvCxnSpPr>
          <p:nvPr/>
        </p:nvCxnSpPr>
        <p:spPr>
          <a:xfrm rot="10800000">
            <a:off x="5128688" y="2286672"/>
            <a:ext cx="2133000" cy="3738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Shape 3465"/>
          <p:cNvSpPr txBox="1"/>
          <p:nvPr/>
        </p:nvSpPr>
        <p:spPr>
          <a:xfrm>
            <a:off x="178918" y="229106"/>
            <a:ext cx="2147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첨부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(유저:유저)</a:t>
            </a:r>
          </a:p>
        </p:txBody>
      </p:sp>
      <p:grpSp>
        <p:nvGrpSpPr>
          <p:cNvPr id="3466" name="Shape 3466"/>
          <p:cNvGrpSpPr/>
          <p:nvPr/>
        </p:nvGrpSpPr>
        <p:grpSpPr>
          <a:xfrm>
            <a:off x="2343466" y="301820"/>
            <a:ext cx="3649783" cy="6278438"/>
            <a:chOff x="2343466" y="301820"/>
            <a:chExt cx="3649783" cy="6278438"/>
          </a:xfrm>
        </p:grpSpPr>
        <p:pic>
          <p:nvPicPr>
            <p:cNvPr id="3467" name="Shape 34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8" name="Shape 3468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Shape 3469"/>
            <p:cNvSpPr/>
            <p:nvPr/>
          </p:nvSpPr>
          <p:spPr>
            <a:xfrm>
              <a:off x="2343466" y="5256901"/>
              <a:ext cx="3544199" cy="6825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BFBFBF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grpSp>
          <p:nvGrpSpPr>
            <p:cNvPr id="3470" name="Shape 3470"/>
            <p:cNvGrpSpPr/>
            <p:nvPr/>
          </p:nvGrpSpPr>
          <p:grpSpPr>
            <a:xfrm>
              <a:off x="2429815" y="5939362"/>
              <a:ext cx="3398127" cy="579899"/>
              <a:chOff x="2429815" y="5939362"/>
              <a:chExt cx="3398127" cy="579899"/>
            </a:xfrm>
          </p:grpSpPr>
          <p:grpSp>
            <p:nvGrpSpPr>
              <p:cNvPr id="3471" name="Shape 3471"/>
              <p:cNvGrpSpPr/>
              <p:nvPr/>
            </p:nvGrpSpPr>
            <p:grpSpPr>
              <a:xfrm>
                <a:off x="3495717" y="5965156"/>
                <a:ext cx="2332224" cy="553726"/>
                <a:chOff x="3495717" y="5964319"/>
                <a:chExt cx="2332224" cy="553726"/>
              </a:xfrm>
            </p:grpSpPr>
            <p:sp>
              <p:nvSpPr>
                <p:cNvPr id="3472" name="Shape 3472"/>
                <p:cNvSpPr/>
                <p:nvPr/>
              </p:nvSpPr>
              <p:spPr>
                <a:xfrm>
                  <a:off x="4778542" y="5998351"/>
                  <a:ext cx="1049399" cy="5160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D1D1D1"/>
                    </a:gs>
                    <a:gs pos="50000">
                      <a:srgbClr val="C7C7C7"/>
                    </a:gs>
                    <a:gs pos="100000">
                      <a:srgbClr val="C0C0C0"/>
                    </a:gs>
                  </a:gsLst>
                  <a:lin ang="5400012" scaled="0"/>
                </a:gradFill>
                <a:ln cap="flat" cmpd="sng" w="9525">
                  <a:solidFill>
                    <a:schemeClr val="accent3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3" name="Shape 3473"/>
                <p:cNvSpPr/>
                <p:nvPr/>
              </p:nvSpPr>
              <p:spPr>
                <a:xfrm>
                  <a:off x="4841587" y="6052305"/>
                  <a:ext cx="938100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595959"/>
                    </a:buClr>
                    <a:buSzPct val="25000"/>
                    <a:buFont typeface="Arial"/>
                    <a:buNone/>
                  </a:pPr>
                  <a:r>
                    <a:rPr b="1" lang="en-US" sz="1200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474" name="Shape 3474"/>
                <p:cNvSpPr/>
                <p:nvPr/>
              </p:nvSpPr>
              <p:spPr>
                <a:xfrm>
                  <a:off x="4898782" y="6343935"/>
                  <a:ext cx="820800" cy="121800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99d 23:59:59</a:t>
                  </a:r>
                </a:p>
              </p:txBody>
            </p:sp>
            <p:sp>
              <p:nvSpPr>
                <p:cNvPr id="3475" name="Shape 3475"/>
                <p:cNvSpPr/>
                <p:nvPr/>
              </p:nvSpPr>
              <p:spPr>
                <a:xfrm>
                  <a:off x="3495717" y="6002046"/>
                  <a:ext cx="1211099" cy="516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5"/>
                </a:solidFill>
                <a:ln cap="flat" cmpd="sng" w="12700">
                  <a:solidFill>
                    <a:srgbClr val="31538F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6" name="Shape 3476"/>
                <p:cNvSpPr/>
                <p:nvPr/>
              </p:nvSpPr>
              <p:spPr>
                <a:xfrm>
                  <a:off x="3655623" y="5964319"/>
                  <a:ext cx="949199" cy="43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Immediate </a:t>
                  </a: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lang="en-US" sz="105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Training</a:t>
                  </a:r>
                </a:p>
              </p:txBody>
            </p:sp>
            <p:sp>
              <p:nvSpPr>
                <p:cNvPr id="3477" name="Shape 3477"/>
                <p:cNvSpPr/>
                <p:nvPr/>
              </p:nvSpPr>
              <p:spPr>
                <a:xfrm>
                  <a:off x="3710471" y="6344575"/>
                  <a:ext cx="798899" cy="133799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FFF00"/>
                    </a:buClr>
                    <a:buSzPct val="25000"/>
                    <a:buFont typeface="Arial"/>
                    <a:buNone/>
                  </a:pPr>
                  <a:r>
                    <a:rPr b="1" lang="en-US" sz="800">
                      <a:solidFill>
                        <a:srgbClr val="FFFF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99999999</a:t>
                  </a:r>
                </a:p>
              </p:txBody>
            </p:sp>
            <p:pic>
              <p:nvPicPr>
                <p:cNvPr id="3478" name="Shape 347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553423" y="6311428"/>
                  <a:ext cx="226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479" name="Shape 3479"/>
              <p:cNvGrpSpPr/>
              <p:nvPr/>
            </p:nvGrpSpPr>
            <p:grpSpPr>
              <a:xfrm>
                <a:off x="2429815" y="5939362"/>
                <a:ext cx="803400" cy="579899"/>
                <a:chOff x="2429816" y="5901771"/>
                <a:chExt cx="803400" cy="579899"/>
              </a:xfrm>
            </p:grpSpPr>
            <p:sp>
              <p:nvSpPr>
                <p:cNvPr id="3480" name="Shape 3480"/>
                <p:cNvSpPr/>
                <p:nvPr/>
              </p:nvSpPr>
              <p:spPr>
                <a:xfrm>
                  <a:off x="2429816" y="5901771"/>
                  <a:ext cx="803400" cy="5798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1" name="Shape 3481"/>
                <p:cNvSpPr/>
                <p:nvPr/>
              </p:nvSpPr>
              <p:spPr>
                <a:xfrm rot="10800000">
                  <a:off x="2515908" y="5949680"/>
                  <a:ext cx="542699" cy="4842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gradFill>
                  <a:gsLst>
                    <a:gs pos="0">
                      <a:srgbClr val="B0CAE9"/>
                    </a:gs>
                    <a:gs pos="50000">
                      <a:srgbClr val="A1C1E4"/>
                    </a:gs>
                    <a:gs pos="100000">
                      <a:srgbClr val="90B8E4"/>
                    </a:gs>
                  </a:gsLst>
                  <a:lin ang="5400012" scaled="0"/>
                </a:gradFill>
                <a:ln cap="flat" cmpd="sng" w="9525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482" name="Shape 34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658" y="301820"/>
              <a:ext cx="3527099" cy="62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3" name="Shape 3483"/>
            <p:cNvSpPr/>
            <p:nvPr/>
          </p:nvSpPr>
          <p:spPr>
            <a:xfrm>
              <a:off x="2346658" y="302760"/>
              <a:ext cx="3533699" cy="6277499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84" name="Shape 3484"/>
            <p:cNvGrpSpPr/>
            <p:nvPr/>
          </p:nvGrpSpPr>
          <p:grpSpPr>
            <a:xfrm>
              <a:off x="2458049" y="412506"/>
              <a:ext cx="3321458" cy="5464402"/>
              <a:chOff x="2458125" y="34382"/>
              <a:chExt cx="3770100" cy="6202500"/>
            </a:xfrm>
          </p:grpSpPr>
          <p:sp>
            <p:nvSpPr>
              <p:cNvPr id="3485" name="Shape 3485"/>
              <p:cNvSpPr/>
              <p:nvPr/>
            </p:nvSpPr>
            <p:spPr>
              <a:xfrm>
                <a:off x="2458125" y="34382"/>
                <a:ext cx="3770100" cy="6202500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6" name="Shape 3486"/>
              <p:cNvSpPr/>
              <p:nvPr/>
            </p:nvSpPr>
            <p:spPr>
              <a:xfrm>
                <a:off x="2543588" y="486539"/>
                <a:ext cx="3611399" cy="566159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7" name="Shape 3487"/>
              <p:cNvSpPr/>
              <p:nvPr/>
            </p:nvSpPr>
            <p:spPr>
              <a:xfrm>
                <a:off x="2627783" y="623854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88" name="Shape 3488"/>
              <p:cNvSpPr/>
              <p:nvPr/>
            </p:nvSpPr>
            <p:spPr>
              <a:xfrm>
                <a:off x="44039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89" name="Shape 3489"/>
              <p:cNvSpPr/>
              <p:nvPr/>
            </p:nvSpPr>
            <p:spPr>
              <a:xfrm>
                <a:off x="5292080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0" name="Shape 3490"/>
              <p:cNvSpPr/>
              <p:nvPr/>
            </p:nvSpPr>
            <p:spPr>
              <a:xfrm>
                <a:off x="3515882" y="62385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1" name="Shape 3491"/>
              <p:cNvSpPr/>
              <p:nvPr/>
            </p:nvSpPr>
            <p:spPr>
              <a:xfrm>
                <a:off x="2627783" y="1487950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2" name="Shape 3492"/>
              <p:cNvSpPr/>
              <p:nvPr/>
            </p:nvSpPr>
            <p:spPr>
              <a:xfrm>
                <a:off x="44039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3" name="Shape 3493"/>
              <p:cNvSpPr/>
              <p:nvPr/>
            </p:nvSpPr>
            <p:spPr>
              <a:xfrm>
                <a:off x="5292080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4" name="Shape 3494"/>
              <p:cNvSpPr/>
              <p:nvPr/>
            </p:nvSpPr>
            <p:spPr>
              <a:xfrm>
                <a:off x="3515882" y="1487950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5" name="Shape 3495"/>
              <p:cNvSpPr/>
              <p:nvPr/>
            </p:nvSpPr>
            <p:spPr>
              <a:xfrm>
                <a:off x="2627783" y="2340663"/>
                <a:ext cx="779398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6" name="Shape 3496"/>
              <p:cNvSpPr/>
              <p:nvPr/>
            </p:nvSpPr>
            <p:spPr>
              <a:xfrm>
                <a:off x="44039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7" name="Shape 3497"/>
              <p:cNvSpPr/>
              <p:nvPr/>
            </p:nvSpPr>
            <p:spPr>
              <a:xfrm>
                <a:off x="5292080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8" name="Shape 3498"/>
              <p:cNvSpPr/>
              <p:nvPr/>
            </p:nvSpPr>
            <p:spPr>
              <a:xfrm>
                <a:off x="3515882" y="2340663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499" name="Shape 3499"/>
              <p:cNvSpPr/>
              <p:nvPr/>
            </p:nvSpPr>
            <p:spPr>
              <a:xfrm>
                <a:off x="2627783" y="3229794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0" name="Shape 3500"/>
              <p:cNvSpPr/>
              <p:nvPr/>
            </p:nvSpPr>
            <p:spPr>
              <a:xfrm>
                <a:off x="44039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1" name="Shape 3501"/>
              <p:cNvSpPr/>
              <p:nvPr/>
            </p:nvSpPr>
            <p:spPr>
              <a:xfrm>
                <a:off x="5292080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2" name="Shape 3502"/>
              <p:cNvSpPr/>
              <p:nvPr/>
            </p:nvSpPr>
            <p:spPr>
              <a:xfrm>
                <a:off x="3515882" y="3229794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3" name="Shape 3503"/>
              <p:cNvSpPr/>
              <p:nvPr/>
            </p:nvSpPr>
            <p:spPr>
              <a:xfrm>
                <a:off x="2627783" y="4105275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4" name="Shape 3504"/>
              <p:cNvSpPr/>
              <p:nvPr/>
            </p:nvSpPr>
            <p:spPr>
              <a:xfrm>
                <a:off x="44039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5" name="Shape 3505"/>
              <p:cNvSpPr/>
              <p:nvPr/>
            </p:nvSpPr>
            <p:spPr>
              <a:xfrm>
                <a:off x="5292080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6" name="Shape 3506"/>
              <p:cNvSpPr/>
              <p:nvPr/>
            </p:nvSpPr>
            <p:spPr>
              <a:xfrm>
                <a:off x="3515882" y="4105275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7" name="Shape 3507"/>
              <p:cNvSpPr/>
              <p:nvPr/>
            </p:nvSpPr>
            <p:spPr>
              <a:xfrm>
                <a:off x="2627783" y="4969369"/>
                <a:ext cx="779397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8" name="Shape 3508"/>
              <p:cNvSpPr/>
              <p:nvPr/>
            </p:nvSpPr>
            <p:spPr>
              <a:xfrm>
                <a:off x="44039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09" name="Shape 3509"/>
              <p:cNvSpPr/>
              <p:nvPr/>
            </p:nvSpPr>
            <p:spPr>
              <a:xfrm>
                <a:off x="5292080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0" name="Shape 3510"/>
              <p:cNvSpPr/>
              <p:nvPr/>
            </p:nvSpPr>
            <p:spPr>
              <a:xfrm>
                <a:off x="3515882" y="4969369"/>
                <a:ext cx="779399" cy="77939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item</a:t>
                </a:r>
              </a:p>
            </p:txBody>
          </p:sp>
          <p:sp>
            <p:nvSpPr>
              <p:cNvPr id="3511" name="Shape 3511"/>
              <p:cNvSpPr/>
              <p:nvPr/>
            </p:nvSpPr>
            <p:spPr>
              <a:xfrm>
                <a:off x="2627783" y="5833464"/>
                <a:ext cx="779397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2" name="Shape 3512"/>
              <p:cNvSpPr/>
              <p:nvPr/>
            </p:nvSpPr>
            <p:spPr>
              <a:xfrm>
                <a:off x="44039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3" name="Shape 3513"/>
              <p:cNvSpPr/>
              <p:nvPr/>
            </p:nvSpPr>
            <p:spPr>
              <a:xfrm>
                <a:off x="5292080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4" name="Shape 3514"/>
              <p:cNvSpPr/>
              <p:nvPr/>
            </p:nvSpPr>
            <p:spPr>
              <a:xfrm>
                <a:off x="3515882" y="5833464"/>
                <a:ext cx="779399" cy="31831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15" name="Shape 3515"/>
            <p:cNvSpPr/>
            <p:nvPr/>
          </p:nvSpPr>
          <p:spPr>
            <a:xfrm>
              <a:off x="2458049" y="4225289"/>
              <a:ext cx="3535200" cy="1566000"/>
            </a:xfrm>
            <a:prstGeom prst="rect">
              <a:avLst/>
            </a:prstGeom>
            <a:solidFill>
              <a:srgbClr val="C55A11">
                <a:alpha val="28627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D8D8D8"/>
                </a:buClr>
                <a:buSzPct val="25000"/>
                <a:buFont typeface="Arial"/>
                <a:buNone/>
              </a:pPr>
              <a:r>
                <a:rPr b="1" lang="en-US" sz="105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  <p:sp>
          <p:nvSpPr>
            <p:cNvPr id="3516" name="Shape 3516"/>
            <p:cNvSpPr/>
            <p:nvPr/>
          </p:nvSpPr>
          <p:spPr>
            <a:xfrm>
              <a:off x="2390307" y="5962553"/>
              <a:ext cx="803400" cy="57989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2476399" y="6010462"/>
              <a:ext cx="542699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Shape 3518"/>
            <p:cNvSpPr/>
            <p:nvPr/>
          </p:nvSpPr>
          <p:spPr>
            <a:xfrm>
              <a:off x="2533417" y="508779"/>
              <a:ext cx="3181800" cy="302099"/>
            </a:xfrm>
            <a:prstGeom prst="roundRect">
              <a:avLst>
                <a:gd fmla="val 0" name="adj"/>
              </a:avLst>
            </a:prstGeom>
            <a:solidFill>
              <a:srgbClr val="2E75B5"/>
            </a:solidFill>
            <a:ln cap="flat" cmpd="sng" w="9525">
              <a:solidFill>
                <a:srgbClr val="222A3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내 가방</a:t>
              </a:r>
            </a:p>
          </p:txBody>
        </p:sp>
      </p:grpSp>
      <p:sp>
        <p:nvSpPr>
          <p:cNvPr id="3519" name="Shape 3519"/>
          <p:cNvSpPr txBox="1"/>
          <p:nvPr/>
        </p:nvSpPr>
        <p:spPr>
          <a:xfrm>
            <a:off x="6669517" y="2036425"/>
            <a:ext cx="4572000" cy="719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첨부 불가능한 아이템을 선택 시 팝업창을 출력한다.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아무영역이나 터치하면 팝업창을 닫는다.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팝업창을 닫은 후에는 인벤토리 상태로 돌아간다.</a:t>
            </a:r>
          </a:p>
        </p:txBody>
      </p:sp>
      <p:sp>
        <p:nvSpPr>
          <p:cNvPr id="3520" name="Shape 3520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Shape 3521"/>
          <p:cNvSpPr/>
          <p:nvPr/>
        </p:nvSpPr>
        <p:spPr>
          <a:xfrm>
            <a:off x="2334238" y="2197108"/>
            <a:ext cx="3549762" cy="8651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2" name="Shape 3522"/>
          <p:cNvCxnSpPr/>
          <p:nvPr/>
        </p:nvCxnSpPr>
        <p:spPr>
          <a:xfrm>
            <a:off x="2328998" y="3055138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23" name="Shape 3523"/>
          <p:cNvSpPr txBox="1"/>
          <p:nvPr/>
        </p:nvSpPr>
        <p:spPr>
          <a:xfrm>
            <a:off x="2617124" y="2463694"/>
            <a:ext cx="305724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메일에 첨부하여 보낼 수 없는 아이템 입니다.</a:t>
            </a:r>
          </a:p>
        </p:txBody>
      </p:sp>
      <p:cxnSp>
        <p:nvCxnSpPr>
          <p:cNvPr id="3524" name="Shape 3524"/>
          <p:cNvCxnSpPr/>
          <p:nvPr/>
        </p:nvCxnSpPr>
        <p:spPr>
          <a:xfrm>
            <a:off x="2346325" y="2159401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525" name="Shape 3525"/>
          <p:cNvCxnSpPr>
            <a:stCxn id="3519" idx="1"/>
            <a:endCxn id="3521" idx="3"/>
          </p:cNvCxnSpPr>
          <p:nvPr/>
        </p:nvCxnSpPr>
        <p:spPr>
          <a:xfrm flipH="1">
            <a:off x="5884117" y="2396113"/>
            <a:ext cx="785400" cy="2334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Shape 3530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메일 수신자 선택</a:t>
            </a:r>
          </a:p>
        </p:txBody>
      </p:sp>
      <p:pic>
        <p:nvPicPr>
          <p:cNvPr id="3531" name="Shape 3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2" name="Shape 3532"/>
          <p:cNvSpPr/>
          <p:nvPr/>
        </p:nvSpPr>
        <p:spPr>
          <a:xfrm>
            <a:off x="2340823" y="258241"/>
            <a:ext cx="3519944" cy="558346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3" name="Shape 3533"/>
          <p:cNvSpPr/>
          <p:nvPr/>
        </p:nvSpPr>
        <p:spPr>
          <a:xfrm>
            <a:off x="2344064" y="369837"/>
            <a:ext cx="1168357" cy="45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4" name="Shape 3534"/>
          <p:cNvSpPr/>
          <p:nvPr/>
        </p:nvSpPr>
        <p:spPr>
          <a:xfrm>
            <a:off x="3516614" y="369534"/>
            <a:ext cx="1168357" cy="45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5" name="Shape 3535"/>
          <p:cNvSpPr/>
          <p:nvPr/>
        </p:nvSpPr>
        <p:spPr>
          <a:xfrm>
            <a:off x="4692080" y="372642"/>
            <a:ext cx="1168357" cy="457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6" name="Shape 3536"/>
          <p:cNvSpPr/>
          <p:nvPr/>
        </p:nvSpPr>
        <p:spPr>
          <a:xfrm>
            <a:off x="2347083" y="826733"/>
            <a:ext cx="3513355" cy="501497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7" name="Shape 3537"/>
          <p:cNvSpPr/>
          <p:nvPr/>
        </p:nvSpPr>
        <p:spPr>
          <a:xfrm>
            <a:off x="2507950" y="463087"/>
            <a:ext cx="8130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Alliance</a:t>
            </a:r>
          </a:p>
        </p:txBody>
      </p:sp>
      <p:sp>
        <p:nvSpPr>
          <p:cNvPr id="3538" name="Shape 3538"/>
          <p:cNvSpPr/>
          <p:nvPr/>
        </p:nvSpPr>
        <p:spPr>
          <a:xfrm>
            <a:off x="3749326" y="455437"/>
            <a:ext cx="7250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United</a:t>
            </a:r>
          </a:p>
        </p:txBody>
      </p:sp>
      <p:sp>
        <p:nvSpPr>
          <p:cNvPr id="3539" name="Shape 3539"/>
          <p:cNvSpPr/>
          <p:nvPr/>
        </p:nvSpPr>
        <p:spPr>
          <a:xfrm>
            <a:off x="4931926" y="460125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Friend</a:t>
            </a:r>
          </a:p>
        </p:txBody>
      </p:sp>
      <p:sp>
        <p:nvSpPr>
          <p:cNvPr id="3540" name="Shape 3540"/>
          <p:cNvSpPr/>
          <p:nvPr/>
        </p:nvSpPr>
        <p:spPr>
          <a:xfrm>
            <a:off x="2378514" y="891729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1" name="Shape 3541"/>
          <p:cNvSpPr/>
          <p:nvPr/>
        </p:nvSpPr>
        <p:spPr>
          <a:xfrm>
            <a:off x="3378055" y="883595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5</a:t>
            </a:r>
          </a:p>
        </p:txBody>
      </p:sp>
      <p:sp>
        <p:nvSpPr>
          <p:cNvPr id="3542" name="Shape 3542"/>
          <p:cNvSpPr/>
          <p:nvPr/>
        </p:nvSpPr>
        <p:spPr>
          <a:xfrm>
            <a:off x="5574573" y="921491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3" name="Shape 3543"/>
          <p:cNvSpPr/>
          <p:nvPr/>
        </p:nvSpPr>
        <p:spPr>
          <a:xfrm rot="8100000">
            <a:off x="2460769" y="988161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4" name="Shape 3544"/>
          <p:cNvSpPr/>
          <p:nvPr/>
        </p:nvSpPr>
        <p:spPr>
          <a:xfrm>
            <a:off x="2378514" y="1951300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Shape 3545"/>
          <p:cNvSpPr/>
          <p:nvPr/>
        </p:nvSpPr>
        <p:spPr>
          <a:xfrm>
            <a:off x="3378055" y="1943166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4</a:t>
            </a:r>
          </a:p>
        </p:txBody>
      </p:sp>
      <p:sp>
        <p:nvSpPr>
          <p:cNvPr id="3546" name="Shape 3546"/>
          <p:cNvSpPr/>
          <p:nvPr/>
        </p:nvSpPr>
        <p:spPr>
          <a:xfrm>
            <a:off x="5574573" y="1981066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7" name="Shape 3547"/>
          <p:cNvSpPr/>
          <p:nvPr/>
        </p:nvSpPr>
        <p:spPr>
          <a:xfrm rot="8100000">
            <a:off x="2460769" y="2047736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8" name="Shape 3548"/>
          <p:cNvSpPr/>
          <p:nvPr/>
        </p:nvSpPr>
        <p:spPr>
          <a:xfrm>
            <a:off x="2378514" y="4644501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Shape 3549"/>
          <p:cNvSpPr/>
          <p:nvPr/>
        </p:nvSpPr>
        <p:spPr>
          <a:xfrm>
            <a:off x="3378055" y="4636367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3</a:t>
            </a:r>
          </a:p>
        </p:txBody>
      </p:sp>
      <p:sp>
        <p:nvSpPr>
          <p:cNvPr id="3550" name="Shape 3550"/>
          <p:cNvSpPr/>
          <p:nvPr/>
        </p:nvSpPr>
        <p:spPr>
          <a:xfrm>
            <a:off x="5574573" y="4674264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1" name="Shape 3551"/>
          <p:cNvSpPr/>
          <p:nvPr/>
        </p:nvSpPr>
        <p:spPr>
          <a:xfrm rot="-2700000">
            <a:off x="2460767" y="4656957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2" name="Shape 3552"/>
          <p:cNvSpPr/>
          <p:nvPr/>
        </p:nvSpPr>
        <p:spPr>
          <a:xfrm>
            <a:off x="2378514" y="4943314"/>
            <a:ext cx="3446969" cy="245341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3" name="Shape 3553"/>
          <p:cNvSpPr/>
          <p:nvPr/>
        </p:nvSpPr>
        <p:spPr>
          <a:xfrm>
            <a:off x="3378055" y="4935180"/>
            <a:ext cx="117211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Alliance Rank 2</a:t>
            </a:r>
          </a:p>
        </p:txBody>
      </p:sp>
      <p:sp>
        <p:nvSpPr>
          <p:cNvPr id="3554" name="Shape 3554"/>
          <p:cNvSpPr/>
          <p:nvPr/>
        </p:nvSpPr>
        <p:spPr>
          <a:xfrm>
            <a:off x="5574573" y="4973076"/>
            <a:ext cx="190688" cy="1858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5" name="Shape 3555"/>
          <p:cNvSpPr/>
          <p:nvPr/>
        </p:nvSpPr>
        <p:spPr>
          <a:xfrm rot="-2700000">
            <a:off x="2460767" y="4955768"/>
            <a:ext cx="148760" cy="148760"/>
          </a:xfrm>
          <a:prstGeom prst="corner">
            <a:avLst>
              <a:gd fmla="val 26672" name="adj1"/>
              <a:gd fmla="val 26409" name="adj2"/>
            </a:avLst>
          </a:prstGeom>
          <a:solidFill>
            <a:srgbClr val="D8A42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6" name="Shape 3556"/>
          <p:cNvSpPr/>
          <p:nvPr/>
        </p:nvSpPr>
        <p:spPr>
          <a:xfrm>
            <a:off x="2382816" y="1176266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Shape 3557"/>
          <p:cNvSpPr txBox="1"/>
          <p:nvPr/>
        </p:nvSpPr>
        <p:spPr>
          <a:xfrm>
            <a:off x="3102816" y="1380462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558" name="Shape 3558"/>
          <p:cNvSpPr/>
          <p:nvPr/>
        </p:nvSpPr>
        <p:spPr>
          <a:xfrm flipH="1">
            <a:off x="5437464" y="1411700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9" name="Shape 3559"/>
          <p:cNvSpPr/>
          <p:nvPr/>
        </p:nvSpPr>
        <p:spPr>
          <a:xfrm rot="-2680985">
            <a:off x="5614836" y="1984576"/>
            <a:ext cx="136835" cy="95351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0" name="Shape 3560"/>
          <p:cNvSpPr/>
          <p:nvPr/>
        </p:nvSpPr>
        <p:spPr>
          <a:xfrm>
            <a:off x="2382816" y="2270197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1" name="Shape 3561"/>
          <p:cNvSpPr txBox="1"/>
          <p:nvPr/>
        </p:nvSpPr>
        <p:spPr>
          <a:xfrm>
            <a:off x="3102816" y="2474391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562" name="Shape 3562"/>
          <p:cNvSpPr/>
          <p:nvPr/>
        </p:nvSpPr>
        <p:spPr>
          <a:xfrm flipH="1">
            <a:off x="5437464" y="2505632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Shape 3563"/>
          <p:cNvSpPr/>
          <p:nvPr/>
        </p:nvSpPr>
        <p:spPr>
          <a:xfrm rot="-2680985">
            <a:off x="5493320" y="2468150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4" name="Shape 3564"/>
          <p:cNvSpPr/>
          <p:nvPr/>
        </p:nvSpPr>
        <p:spPr>
          <a:xfrm>
            <a:off x="2382816" y="3059739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Shape 3565"/>
          <p:cNvSpPr txBox="1"/>
          <p:nvPr/>
        </p:nvSpPr>
        <p:spPr>
          <a:xfrm>
            <a:off x="3102816" y="3263933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566" name="Shape 3566"/>
          <p:cNvSpPr/>
          <p:nvPr/>
        </p:nvSpPr>
        <p:spPr>
          <a:xfrm flipH="1">
            <a:off x="5437464" y="3295173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7" name="Shape 3567"/>
          <p:cNvSpPr/>
          <p:nvPr/>
        </p:nvSpPr>
        <p:spPr>
          <a:xfrm rot="-2680985">
            <a:off x="5493320" y="3257691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8" name="Shape 3568"/>
          <p:cNvSpPr/>
          <p:nvPr/>
        </p:nvSpPr>
        <p:spPr>
          <a:xfrm>
            <a:off x="2382816" y="3858217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9" name="Shape 3569"/>
          <p:cNvSpPr txBox="1"/>
          <p:nvPr/>
        </p:nvSpPr>
        <p:spPr>
          <a:xfrm>
            <a:off x="3102816" y="4062414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570" name="Shape 3570"/>
          <p:cNvSpPr/>
          <p:nvPr/>
        </p:nvSpPr>
        <p:spPr>
          <a:xfrm flipH="1">
            <a:off x="5437464" y="4093653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Shape 3571"/>
          <p:cNvSpPr/>
          <p:nvPr/>
        </p:nvSpPr>
        <p:spPr>
          <a:xfrm rot="-2680985">
            <a:off x="5493320" y="4056171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2" name="Shape 3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9883" y="2283175"/>
            <a:ext cx="712607" cy="71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Shape 35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2491" y="3112589"/>
            <a:ext cx="663387" cy="66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4" name="Shape 35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1389" y="1104995"/>
            <a:ext cx="691218" cy="7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Shape 35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98850" y="3873742"/>
            <a:ext cx="693758" cy="693758"/>
          </a:xfrm>
          <a:prstGeom prst="rect">
            <a:avLst/>
          </a:prstGeom>
          <a:noFill/>
          <a:ln>
            <a:noFill/>
          </a:ln>
        </p:spPr>
      </p:pic>
      <p:sp>
        <p:nvSpPr>
          <p:cNvPr id="3576" name="Shape 3576"/>
          <p:cNvSpPr/>
          <p:nvPr/>
        </p:nvSpPr>
        <p:spPr>
          <a:xfrm>
            <a:off x="2382816" y="5254975"/>
            <a:ext cx="719999" cy="719999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7" name="Shape 3577"/>
          <p:cNvSpPr txBox="1"/>
          <p:nvPr/>
        </p:nvSpPr>
        <p:spPr>
          <a:xfrm>
            <a:off x="3102816" y="5459171"/>
            <a:ext cx="24059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UserName 1234567890</a:t>
            </a:r>
          </a:p>
        </p:txBody>
      </p:sp>
      <p:sp>
        <p:nvSpPr>
          <p:cNvPr id="3578" name="Shape 3578"/>
          <p:cNvSpPr/>
          <p:nvPr/>
        </p:nvSpPr>
        <p:spPr>
          <a:xfrm flipH="1">
            <a:off x="5437464" y="5490410"/>
            <a:ext cx="261398" cy="2547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9" name="Shape 3579"/>
          <p:cNvSpPr/>
          <p:nvPr/>
        </p:nvSpPr>
        <p:spPr>
          <a:xfrm rot="-2680985">
            <a:off x="5493320" y="5452928"/>
            <a:ext cx="228899" cy="159504"/>
          </a:xfrm>
          <a:prstGeom prst="corner">
            <a:avLst>
              <a:gd fmla="val 29279" name="adj1"/>
              <a:gd fmla="val 3018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0" name="Shape 35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2491" y="5307825"/>
            <a:ext cx="663387" cy="663387"/>
          </a:xfrm>
          <a:prstGeom prst="rect">
            <a:avLst/>
          </a:prstGeom>
          <a:noFill/>
          <a:ln>
            <a:noFill/>
          </a:ln>
        </p:spPr>
      </p:pic>
      <p:sp>
        <p:nvSpPr>
          <p:cNvPr id="3581" name="Shape 3581"/>
          <p:cNvSpPr/>
          <p:nvPr/>
        </p:nvSpPr>
        <p:spPr>
          <a:xfrm>
            <a:off x="2340972" y="5857110"/>
            <a:ext cx="3519793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2" name="Shape 3582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3" name="Shape 3583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4" name="Shape 3584"/>
          <p:cNvSpPr/>
          <p:nvPr/>
        </p:nvSpPr>
        <p:spPr>
          <a:xfrm>
            <a:off x="358195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5" name="Shape 3585"/>
          <p:cNvSpPr/>
          <p:nvPr/>
        </p:nvSpPr>
        <p:spPr>
          <a:xfrm>
            <a:off x="3635873" y="6086198"/>
            <a:ext cx="963678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All</a:t>
            </a:r>
          </a:p>
        </p:txBody>
      </p:sp>
      <p:sp>
        <p:nvSpPr>
          <p:cNvPr id="3586" name="Shape 3586"/>
          <p:cNvSpPr/>
          <p:nvPr/>
        </p:nvSpPr>
        <p:spPr>
          <a:xfrm>
            <a:off x="5217457" y="5863917"/>
            <a:ext cx="608024" cy="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7" name="Shape 3587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Shape 3588"/>
          <p:cNvSpPr/>
          <p:nvPr/>
        </p:nvSpPr>
        <p:spPr>
          <a:xfrm>
            <a:off x="5054230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3589" name="Shape 3589"/>
          <p:cNvSpPr txBox="1"/>
          <p:nvPr/>
        </p:nvSpPr>
        <p:spPr>
          <a:xfrm>
            <a:off x="7261688" y="624947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메일을 보낼 수 있는 사람들의 종류를 보여 준다.</a:t>
            </a:r>
          </a:p>
        </p:txBody>
      </p:sp>
      <p:cxnSp>
        <p:nvCxnSpPr>
          <p:cNvPr id="3590" name="Shape 3590"/>
          <p:cNvCxnSpPr>
            <a:stCxn id="3589" idx="1"/>
          </p:cNvCxnSpPr>
          <p:nvPr/>
        </p:nvCxnSpPr>
        <p:spPr>
          <a:xfrm rot="10800000">
            <a:off x="5842088" y="528546"/>
            <a:ext cx="1419600" cy="2349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91" name="Shape 3591"/>
          <p:cNvSpPr txBox="1"/>
          <p:nvPr/>
        </p:nvSpPr>
        <p:spPr>
          <a:xfrm>
            <a:off x="7283182" y="1047545"/>
            <a:ext cx="4572000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연맹/연합의 등급에 따라 선택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 창을 누르면 해당 등급에 속한 사람들의 리스트를 보거나 숨길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상단창 우측의 체크박스를 누르면 해당 등급의 사람들 전부가 체크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개개인으로 체크가 가능하다.</a:t>
            </a:r>
          </a:p>
        </p:txBody>
      </p:sp>
      <p:cxnSp>
        <p:nvCxnSpPr>
          <p:cNvPr id="3592" name="Shape 3592"/>
          <p:cNvCxnSpPr>
            <a:stCxn id="3591" idx="1"/>
          </p:cNvCxnSpPr>
          <p:nvPr/>
        </p:nvCxnSpPr>
        <p:spPr>
          <a:xfrm rot="10800000">
            <a:off x="5863582" y="951109"/>
            <a:ext cx="1419600" cy="696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93" name="Shape 3593"/>
          <p:cNvSpPr txBox="1"/>
          <p:nvPr/>
        </p:nvSpPr>
        <p:spPr>
          <a:xfrm>
            <a:off x="7283182" y="5669867"/>
            <a:ext cx="4572000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전체 선택 버튼을 누르면 해당 탭에 전체 리스트가 선택 된다.</a:t>
            </a:r>
          </a:p>
        </p:txBody>
      </p:sp>
      <p:cxnSp>
        <p:nvCxnSpPr>
          <p:cNvPr id="3594" name="Shape 3594"/>
          <p:cNvCxnSpPr>
            <a:stCxn id="3593" idx="1"/>
            <a:endCxn id="3584" idx="0"/>
          </p:cNvCxnSpPr>
          <p:nvPr/>
        </p:nvCxnSpPr>
        <p:spPr>
          <a:xfrm flipH="1">
            <a:off x="4106782" y="5900699"/>
            <a:ext cx="3176400" cy="609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95" name="Shape 3595"/>
          <p:cNvSpPr txBox="1"/>
          <p:nvPr/>
        </p:nvSpPr>
        <p:spPr>
          <a:xfrm>
            <a:off x="7283182" y="6167353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쓰기 버튼을 선택 시 메일 쓰기로 이동한다.</a:t>
            </a:r>
          </a:p>
        </p:txBody>
      </p:sp>
      <p:cxnSp>
        <p:nvCxnSpPr>
          <p:cNvPr id="3596" name="Shape 3596"/>
          <p:cNvCxnSpPr>
            <a:stCxn id="3595" idx="1"/>
            <a:endCxn id="3587" idx="3"/>
          </p:cNvCxnSpPr>
          <p:nvPr/>
        </p:nvCxnSpPr>
        <p:spPr>
          <a:xfrm rot="10800000">
            <a:off x="5825482" y="6219752"/>
            <a:ext cx="1457700" cy="86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Shape 3601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쓰기 오류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글자수 초과</a:t>
            </a:r>
          </a:p>
        </p:txBody>
      </p:sp>
      <p:pic>
        <p:nvPicPr>
          <p:cNvPr id="3602" name="Shape 3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3" name="Shape 3603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4" name="Shape 3604"/>
          <p:cNvSpPr/>
          <p:nvPr/>
        </p:nvSpPr>
        <p:spPr>
          <a:xfrm>
            <a:off x="2440541" y="296991"/>
            <a:ext cx="3342419" cy="28832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 Write</a:t>
            </a:r>
          </a:p>
        </p:txBody>
      </p:sp>
      <p:sp>
        <p:nvSpPr>
          <p:cNvPr id="3605" name="Shape 3605"/>
          <p:cNvSpPr/>
          <p:nvPr/>
        </p:nvSpPr>
        <p:spPr>
          <a:xfrm>
            <a:off x="2322158" y="618658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6" name="Shape 3606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7" name="Shape 3607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Shape 3608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9" name="Shape 3609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610" name="Shape 3610"/>
          <p:cNvSpPr/>
          <p:nvPr/>
        </p:nvSpPr>
        <p:spPr>
          <a:xfrm>
            <a:off x="2863522" y="677510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1" name="Shape 3611"/>
          <p:cNvSpPr/>
          <p:nvPr/>
        </p:nvSpPr>
        <p:spPr>
          <a:xfrm>
            <a:off x="2378514" y="678075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2" name="Shape 3612"/>
          <p:cNvSpPr/>
          <p:nvPr/>
        </p:nvSpPr>
        <p:spPr>
          <a:xfrm>
            <a:off x="2852233" y="1316008"/>
            <a:ext cx="2930726" cy="313023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3" name="Shape 3613"/>
          <p:cNvSpPr/>
          <p:nvPr/>
        </p:nvSpPr>
        <p:spPr>
          <a:xfrm>
            <a:off x="2375225" y="1316008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4" name="Shape 3614"/>
          <p:cNvSpPr/>
          <p:nvPr/>
        </p:nvSpPr>
        <p:spPr>
          <a:xfrm>
            <a:off x="5379335" y="68195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5" name="Shape 3615"/>
          <p:cNvSpPr/>
          <p:nvPr/>
        </p:nvSpPr>
        <p:spPr>
          <a:xfrm>
            <a:off x="5451930" y="741764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6" name="Shape 3616"/>
          <p:cNvSpPr/>
          <p:nvPr/>
        </p:nvSpPr>
        <p:spPr>
          <a:xfrm>
            <a:off x="2910063" y="727206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Shape 3617"/>
          <p:cNvSpPr/>
          <p:nvPr/>
        </p:nvSpPr>
        <p:spPr>
          <a:xfrm>
            <a:off x="2959100" y="1409041"/>
            <a:ext cx="2716990" cy="295160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8" name="Shape 3618"/>
          <p:cNvCxnSpPr/>
          <p:nvPr/>
        </p:nvCxnSpPr>
        <p:spPr>
          <a:xfrm>
            <a:off x="2412548" y="1197507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19" name="Shape 3619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0" name="Shape 3620"/>
          <p:cNvCxnSpPr/>
          <p:nvPr/>
        </p:nvCxnSpPr>
        <p:spPr>
          <a:xfrm>
            <a:off x="2375225" y="2352173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621" name="Shape 3621"/>
          <p:cNvCxnSpPr/>
          <p:nvPr/>
        </p:nvCxnSpPr>
        <p:spPr>
          <a:xfrm>
            <a:off x="2346325" y="3499812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22" name="Shape 3622"/>
          <p:cNvSpPr txBox="1"/>
          <p:nvPr/>
        </p:nvSpPr>
        <p:spPr>
          <a:xfrm>
            <a:off x="2453825" y="2439666"/>
            <a:ext cx="3288018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Message is too long.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The mail can be written up to 1000 characters .</a:t>
            </a:r>
          </a:p>
        </p:txBody>
      </p:sp>
      <p:sp>
        <p:nvSpPr>
          <p:cNvPr id="3623" name="Shape 3623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624" name="Shape 3624"/>
          <p:cNvCxnSpPr>
            <a:stCxn id="3623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Shape 3629"/>
          <p:cNvSpPr txBox="1"/>
          <p:nvPr/>
        </p:nvSpPr>
        <p:spPr>
          <a:xfrm>
            <a:off x="178918" y="229106"/>
            <a:ext cx="21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쓰기 오류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보낼 대상이 없음</a:t>
            </a:r>
          </a:p>
        </p:txBody>
      </p:sp>
      <p:pic>
        <p:nvPicPr>
          <p:cNvPr id="3630" name="Shape 3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1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1" name="Shape 3631"/>
          <p:cNvSpPr/>
          <p:nvPr/>
        </p:nvSpPr>
        <p:spPr>
          <a:xfrm>
            <a:off x="2350300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Shape 3632"/>
          <p:cNvSpPr/>
          <p:nvPr/>
        </p:nvSpPr>
        <p:spPr>
          <a:xfrm>
            <a:off x="2440541" y="296991"/>
            <a:ext cx="3342419" cy="28832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Mail Write</a:t>
            </a:r>
          </a:p>
        </p:txBody>
      </p:sp>
      <p:sp>
        <p:nvSpPr>
          <p:cNvPr id="3633" name="Shape 3633"/>
          <p:cNvSpPr/>
          <p:nvPr/>
        </p:nvSpPr>
        <p:spPr>
          <a:xfrm>
            <a:off x="2322158" y="618658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Shape 3634"/>
          <p:cNvSpPr/>
          <p:nvPr/>
        </p:nvSpPr>
        <p:spPr>
          <a:xfrm>
            <a:off x="2378514" y="5913782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Shape 3635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6" name="Shape 3636"/>
          <p:cNvSpPr/>
          <p:nvPr/>
        </p:nvSpPr>
        <p:spPr>
          <a:xfrm>
            <a:off x="4776001" y="5961648"/>
            <a:ext cx="1049479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7" name="Shape 3637"/>
          <p:cNvSpPr/>
          <p:nvPr/>
        </p:nvSpPr>
        <p:spPr>
          <a:xfrm>
            <a:off x="5071060" y="6088892"/>
            <a:ext cx="50205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</a:p>
        </p:txBody>
      </p:sp>
      <p:sp>
        <p:nvSpPr>
          <p:cNvPr id="3638" name="Shape 3638"/>
          <p:cNvSpPr/>
          <p:nvPr/>
        </p:nvSpPr>
        <p:spPr>
          <a:xfrm>
            <a:off x="2863522" y="677510"/>
            <a:ext cx="2482918" cy="403087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9" name="Shape 3639"/>
          <p:cNvSpPr/>
          <p:nvPr/>
        </p:nvSpPr>
        <p:spPr>
          <a:xfrm>
            <a:off x="2378514" y="678075"/>
            <a:ext cx="446145" cy="40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0" name="Shape 3640"/>
          <p:cNvSpPr/>
          <p:nvPr/>
        </p:nvSpPr>
        <p:spPr>
          <a:xfrm>
            <a:off x="2852233" y="1316008"/>
            <a:ext cx="2930726" cy="3130239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1" name="Shape 3641"/>
          <p:cNvSpPr/>
          <p:nvPr/>
        </p:nvSpPr>
        <p:spPr>
          <a:xfrm>
            <a:off x="2375225" y="1316008"/>
            <a:ext cx="446145" cy="4025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2" name="Shape 3642"/>
          <p:cNvSpPr/>
          <p:nvPr/>
        </p:nvSpPr>
        <p:spPr>
          <a:xfrm>
            <a:off x="5379335" y="681950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3" name="Shape 3643"/>
          <p:cNvSpPr/>
          <p:nvPr/>
        </p:nvSpPr>
        <p:spPr>
          <a:xfrm>
            <a:off x="5451930" y="741764"/>
            <a:ext cx="300956" cy="300956"/>
          </a:xfrm>
          <a:prstGeom prst="plus">
            <a:avLst>
              <a:gd fmla="val 4132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4" name="Shape 3644"/>
          <p:cNvSpPr/>
          <p:nvPr/>
        </p:nvSpPr>
        <p:spPr>
          <a:xfrm>
            <a:off x="2910063" y="727206"/>
            <a:ext cx="2383871" cy="30369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5" name="Shape 3645"/>
          <p:cNvSpPr/>
          <p:nvPr/>
        </p:nvSpPr>
        <p:spPr>
          <a:xfrm>
            <a:off x="2959100" y="1409041"/>
            <a:ext cx="2716990" cy="2951600"/>
          </a:xfrm>
          <a:prstGeom prst="flowChartProcess">
            <a:avLst/>
          </a:prstGeom>
          <a:solidFill>
            <a:schemeClr val="lt1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6" name="Shape 3646"/>
          <p:cNvCxnSpPr/>
          <p:nvPr/>
        </p:nvCxnSpPr>
        <p:spPr>
          <a:xfrm>
            <a:off x="2412548" y="1197507"/>
            <a:ext cx="3384942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47" name="Shape 3647"/>
          <p:cNvSpPr/>
          <p:nvPr/>
        </p:nvSpPr>
        <p:spPr>
          <a:xfrm>
            <a:off x="2336950" y="257901"/>
            <a:ext cx="3547049" cy="6277843"/>
          </a:xfrm>
          <a:prstGeom prst="rect">
            <a:avLst/>
          </a:prstGeom>
          <a:solidFill>
            <a:schemeClr val="dk1">
              <a:alpha val="8000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8" name="Shape 3648"/>
          <p:cNvCxnSpPr/>
          <p:nvPr/>
        </p:nvCxnSpPr>
        <p:spPr>
          <a:xfrm>
            <a:off x="2375225" y="2389497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649" name="Shape 3649"/>
          <p:cNvCxnSpPr/>
          <p:nvPr/>
        </p:nvCxnSpPr>
        <p:spPr>
          <a:xfrm>
            <a:off x="2346325" y="3537137"/>
            <a:ext cx="3537677" cy="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50" name="Shape 3650"/>
          <p:cNvSpPr txBox="1"/>
          <p:nvPr/>
        </p:nvSpPr>
        <p:spPr>
          <a:xfrm>
            <a:off x="2457983" y="2672683"/>
            <a:ext cx="3288018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Please choose a friend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to send a message</a:t>
            </a:r>
          </a:p>
        </p:txBody>
      </p:sp>
      <p:sp>
        <p:nvSpPr>
          <p:cNvPr id="3651" name="Shape 3651"/>
          <p:cNvSpPr txBox="1"/>
          <p:nvPr/>
        </p:nvSpPr>
        <p:spPr>
          <a:xfrm>
            <a:off x="7261688" y="3417610"/>
            <a:ext cx="457200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아무곳이나 터치하면 팝업창을 닫는다.</a:t>
            </a:r>
          </a:p>
        </p:txBody>
      </p:sp>
      <p:cxnSp>
        <p:nvCxnSpPr>
          <p:cNvPr id="3652" name="Shape 3652"/>
          <p:cNvCxnSpPr>
            <a:stCxn id="3651" idx="1"/>
          </p:cNvCxnSpPr>
          <p:nvPr/>
        </p:nvCxnSpPr>
        <p:spPr>
          <a:xfrm flipH="1">
            <a:off x="4643588" y="3556109"/>
            <a:ext cx="2618100" cy="1268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636104" y="365760"/>
            <a:ext cx="28552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분류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573783" y="874725"/>
            <a:ext cx="9893285" cy="6447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분류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메일은 아래의 구분에 따라 메일함에 자동으로 구분 되어 유저에게 보여진다.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메일</a:t>
            </a:r>
          </a:p>
          <a:p>
            <a:pPr indent="-285750" lvl="5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유저와 유저 간의 1:1로 주고받은 메일.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삭제/잠금 기능만 존재하며 메일의 내용을 다른 사람에게 공유 할 수 없다.</a:t>
            </a:r>
          </a:p>
          <a:p>
            <a:pPr indent="-2857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 / 메일 발송 시간 / 내용이 표시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단체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1:다수를 대상으로 한 유저 간의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발송 대상을 추가하여 다수의 유저에게 동일한 메일을 전송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단체 메일에 답장을 할 경우 포함된 모든 유저에게 발송 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삭제/잠금 기능만 존재하며 메일의 내용을 다른 사람에게 공유 할 수 없다.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사람/ 함께 받은 사람 / 메일 발송 시간 / 내용이 표시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결과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필드전, 공/수성전, 몬스터전투에 대한 결과를 알려 주는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삭제, 잠금/해제, 공유가 가능하다.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공유된 메일은 언제든 삭제가 가능하며 공유 후 삭제한 경우 다른 유저가 공유 링크를 눌러도 메일의 내용을 확인 할 수 없다.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발송 시간, 전투 승패, 적유저, 적유저 좌표, 내 좌표, 내 병력과 손실, 적 병력과 손실, 내 버프효과, 적 버프효과, 전술 종류, 뺏거나 빼앗은 자원종류와 양, 상세보기가 표기 된다.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전투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레이드나 몬스터 전투에 대한 결과를 보여주는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레이드 성공 실패 여부와 획득한 보상들을 보여준다.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토벌 시간, 몬스터 레벨, 몬스터 좌표, 몬스터 종류, 획득 아이템의 정보 표기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삭제, 잠금/해제가 가능하다.</a:t>
            </a:r>
          </a:p>
          <a:p>
            <a:pPr indent="-273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채집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 존재하는 자원지 오브젝트에서 자원을 채집한 결과를 보여주는 메일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완료 시간, 채집한 자원지 좌표, 획득 아이템의 정보를 표기한다.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삭제, 잠금/해제가 가능하다.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636104" y="365760"/>
            <a:ext cx="2855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메일의 분류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573783" y="874725"/>
            <a:ext cx="9893400" cy="6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공지사항, 이벤트, 운영, 연합/연맹 등에 게임 시스템에 의해 작성되고 발송되는 메일들을 모은 분류.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아이템을 첨부한 메일을 받을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공유가 불가능하다.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연합/연맹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연합의 맹주는 소속된 연맹의 맹주들에게 일괄로 발송하는 공지 메일을 발송 할 수 있다.</a:t>
            </a: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연맹/연합의 맹주가 보내는 공지 메일은 일반 메일의 룰에 따르며 아이템을 첨부할 수 있다(연맹/연합 기획시 상세 구성).</a:t>
            </a: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2262375" y="1964425"/>
            <a:ext cx="7772400" cy="51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연맹/연합 기획 시 다시 정의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636104" y="365760"/>
            <a:ext cx="4023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정의1-4 메일 타입 별 액션 종류</a:t>
            </a:r>
          </a:p>
        </p:txBody>
      </p:sp>
      <p:graphicFrame>
        <p:nvGraphicFramePr>
          <p:cNvPr id="138" name="Shape 138"/>
          <p:cNvGraphicFramePr/>
          <p:nvPr/>
        </p:nvGraphicFramePr>
        <p:xfrm>
          <a:off x="747239" y="8956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{3F99DF7F-8282-4880-B8AF-5AFAE1E59CBE}</a:tableStyleId>
              </a:tblPr>
              <a:tblGrid>
                <a:gridCol w="1530450"/>
                <a:gridCol w="834775"/>
                <a:gridCol w="561600"/>
                <a:gridCol w="676275"/>
                <a:gridCol w="834775"/>
                <a:gridCol w="834775"/>
                <a:gridCol w="1082125"/>
                <a:gridCol w="1530450"/>
                <a:gridCol w="834775"/>
                <a:gridCol w="1082125"/>
                <a:gridCol w="834775"/>
              </a:tblGrid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메일 종류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메일 구분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작성자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수신자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삭제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삭제 보호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아이템 첨부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다중 아이템 첨부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답장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공유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보존 기간</a:t>
                      </a: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개인 메일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메시지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개인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3개월</a:t>
                      </a: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단체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메시지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다수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전투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전투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정찰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몬스터 사냥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리포트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채집 결과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리포트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7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연맹장 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전체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연맹원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194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연합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연합장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소속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연맹장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1개월</a:t>
                      </a:r>
                    </a:p>
                  </a:txBody>
                  <a:tcPr marT="9525" marB="0" marR="9525" marL="9525" anchor="ctr"/>
                </a:tc>
              </a:tr>
              <a:tr h="295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 메일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시스템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개인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유저 전체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가능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불가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6개월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39" name="Shape 139"/>
          <p:cNvSpPr txBox="1"/>
          <p:nvPr/>
        </p:nvSpPr>
        <p:spPr>
          <a:xfrm>
            <a:off x="7864750" y="636372"/>
            <a:ext cx="2831100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*보존 기간에 대한 부분은 논의가 필요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864750" y="146926"/>
            <a:ext cx="3663298" cy="806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한대륙에 총 메일 양에 대한 정의가 필요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운영자 관련 메일 추가 필요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